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7"/>
  </p:notesMasterIdLst>
  <p:sldIdLst>
    <p:sldId id="256" r:id="rId2"/>
    <p:sldId id="257" r:id="rId3"/>
    <p:sldId id="258" r:id="rId4"/>
    <p:sldId id="297" r:id="rId5"/>
    <p:sldId id="259" r:id="rId6"/>
    <p:sldId id="260" r:id="rId7"/>
    <p:sldId id="268" r:id="rId8"/>
    <p:sldId id="269" r:id="rId9"/>
    <p:sldId id="267" r:id="rId10"/>
    <p:sldId id="272" r:id="rId11"/>
    <p:sldId id="270" r:id="rId12"/>
    <p:sldId id="271" r:id="rId13"/>
    <p:sldId id="273" r:id="rId14"/>
    <p:sldId id="265" r:id="rId15"/>
    <p:sldId id="261" r:id="rId16"/>
    <p:sldId id="262" r:id="rId17"/>
    <p:sldId id="263" r:id="rId18"/>
    <p:sldId id="264" r:id="rId19"/>
    <p:sldId id="274" r:id="rId20"/>
    <p:sldId id="275" r:id="rId21"/>
    <p:sldId id="284" r:id="rId22"/>
    <p:sldId id="276" r:id="rId23"/>
    <p:sldId id="277" r:id="rId24"/>
    <p:sldId id="283" r:id="rId25"/>
    <p:sldId id="285" r:id="rId26"/>
    <p:sldId id="278" r:id="rId27"/>
    <p:sldId id="279" r:id="rId28"/>
    <p:sldId id="287" r:id="rId29"/>
    <p:sldId id="280" r:id="rId30"/>
    <p:sldId id="281" r:id="rId31"/>
    <p:sldId id="286" r:id="rId32"/>
    <p:sldId id="288" r:id="rId33"/>
    <p:sldId id="293" r:id="rId34"/>
    <p:sldId id="289" r:id="rId35"/>
    <p:sldId id="298" r:id="rId36"/>
    <p:sldId id="299" r:id="rId37"/>
    <p:sldId id="300" r:id="rId38"/>
    <p:sldId id="266" r:id="rId39"/>
    <p:sldId id="291" r:id="rId40"/>
    <p:sldId id="290" r:id="rId41"/>
    <p:sldId id="292" r:id="rId42"/>
    <p:sldId id="294" r:id="rId43"/>
    <p:sldId id="295" r:id="rId44"/>
    <p:sldId id="301" r:id="rId45"/>
    <p:sldId id="296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79" autoAdjust="0"/>
  </p:normalViewPr>
  <p:slideViewPr>
    <p:cSldViewPr>
      <p:cViewPr varScale="1">
        <p:scale>
          <a:sx n="90" d="100"/>
          <a:sy n="90" d="100"/>
        </p:scale>
        <p:origin x="-176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FCB12-FDA2-49C3-B330-CA664A745E10}" type="datetimeFigureOut">
              <a:rPr lang="en-GB" smtClean="0"/>
              <a:t>17/10/15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FDA8D-A1F5-42A1-B4D9-248FF4D67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933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External – hand in pocket forms</a:t>
            </a:r>
            <a:r>
              <a:rPr lang="en-GB" baseline="0" dirty="0" smtClean="0"/>
              <a:t> anterior rec sheath</a:t>
            </a:r>
            <a:endParaRPr lang="en-GB" dirty="0" smtClean="0"/>
          </a:p>
          <a:p>
            <a:r>
              <a:rPr lang="en-GB" dirty="0" smtClean="0"/>
              <a:t>Internal</a:t>
            </a:r>
            <a:r>
              <a:rPr lang="en-GB" baseline="0" dirty="0" smtClean="0"/>
              <a:t> @ R angles to external forms ant &amp; post rec sheath </a:t>
            </a:r>
          </a:p>
          <a:p>
            <a:r>
              <a:rPr lang="en-GB" baseline="0" dirty="0" smtClean="0"/>
              <a:t>Transverse – runs transversely forms post rec sheath </a:t>
            </a:r>
          </a:p>
          <a:p>
            <a:r>
              <a:rPr lang="en-GB" baseline="0" dirty="0" smtClean="0"/>
              <a:t>Rectus abdominis held in rec sheath. Attached anteriorly by three bilateral tendons. Good blood supply from Superior &amp; inferior epigastric vessels.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DA8D-A1F5-42A1-B4D9-248FF4D6747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914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DA8D-A1F5-42A1-B4D9-248FF4D6747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206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DA8D-A1F5-42A1-B4D9-248FF4D6747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758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FDA8D-A1F5-42A1-B4D9-248FF4D6747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01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0E8-A6BE-4EF2-9DE4-0BB989036550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923-9D43-468C-9E8A-8E22FA4CC57B}" type="datetimeFigureOut">
              <a:rPr lang="en-GB" smtClean="0"/>
              <a:t>17/10/15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923-9D43-468C-9E8A-8E22FA4CC57B}" type="datetimeFigureOut">
              <a:rPr lang="en-GB" smtClean="0"/>
              <a:t>17/10/15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0E8-A6BE-4EF2-9DE4-0BB9890365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923-9D43-468C-9E8A-8E22FA4CC57B}" type="datetimeFigureOut">
              <a:rPr lang="en-GB" smtClean="0"/>
              <a:t>17/10/15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0E8-A6BE-4EF2-9DE4-0BB9890365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1ED4B923-9D43-468C-9E8A-8E22FA4CC57B}" type="datetimeFigureOut">
              <a:rPr lang="en-GB" smtClean="0"/>
              <a:t>17/10/15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0E8-A6BE-4EF2-9DE4-0BB989036550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1ED4B923-9D43-468C-9E8A-8E22FA4CC57B}" type="datetimeFigureOut">
              <a:rPr lang="en-GB" smtClean="0"/>
              <a:t>17/10/15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0E8-A6BE-4EF2-9DE4-0BB9890365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1ED4B923-9D43-468C-9E8A-8E22FA4CC57B}" type="datetimeFigureOut">
              <a:rPr lang="en-GB" smtClean="0"/>
              <a:t>17/10/15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0E8-A6BE-4EF2-9DE4-0BB9890365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923-9D43-468C-9E8A-8E22FA4CC57B}" type="datetimeFigureOut">
              <a:rPr lang="en-GB" smtClean="0"/>
              <a:t>17/10/15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0E8-A6BE-4EF2-9DE4-0BB9890365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923-9D43-468C-9E8A-8E22FA4CC57B}" type="datetimeFigureOut">
              <a:rPr lang="en-GB" smtClean="0"/>
              <a:t>17/10/15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0E8-A6BE-4EF2-9DE4-0BB9890365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923-9D43-468C-9E8A-8E22FA4CC57B}" type="datetimeFigureOut">
              <a:rPr lang="en-GB" smtClean="0"/>
              <a:t>17/10/15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0E8-A6BE-4EF2-9DE4-0BB9890365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923-9D43-468C-9E8A-8E22FA4CC57B}" type="datetimeFigureOut">
              <a:rPr lang="en-GB" smtClean="0"/>
              <a:t>17/10/15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0E8-A6BE-4EF2-9DE4-0BB9890365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923-9D43-468C-9E8A-8E22FA4CC57B}" type="datetimeFigureOut">
              <a:rPr lang="en-GB" smtClean="0"/>
              <a:t>17/10/15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0E8-A6BE-4EF2-9DE4-0BB9890365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923-9D43-468C-9E8A-8E22FA4CC57B}" type="datetimeFigureOut">
              <a:rPr lang="en-GB" smtClean="0"/>
              <a:t>17/10/15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0E8-A6BE-4EF2-9DE4-0BB989036550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923-9D43-468C-9E8A-8E22FA4CC57B}" type="datetimeFigureOut">
              <a:rPr lang="en-GB" smtClean="0"/>
              <a:t>17/10/15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0E8-A6BE-4EF2-9DE4-0BB98903655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923-9D43-468C-9E8A-8E22FA4CC57B}" type="datetimeFigureOut">
              <a:rPr lang="en-GB" smtClean="0"/>
              <a:t>17/10/15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0E8-A6BE-4EF2-9DE4-0BB989036550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923-9D43-468C-9E8A-8E22FA4CC57B}" type="datetimeFigureOut">
              <a:rPr lang="en-GB" smtClean="0"/>
              <a:t>17/10/15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0E8-A6BE-4EF2-9DE4-0BB989036550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4B923-9D43-468C-9E8A-8E22FA4CC57B}" type="datetimeFigureOut">
              <a:rPr lang="en-GB" smtClean="0"/>
              <a:t>17/10/15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B80E8-A6BE-4EF2-9DE4-0BB98903655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ED4B923-9D43-468C-9E8A-8E22FA4CC57B}" type="datetimeFigureOut">
              <a:rPr lang="en-GB" smtClean="0"/>
              <a:t>17/10/15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23B80E8-A6BE-4EF2-9DE4-0BB98903655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Peninsula Anatomy Lectures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Session 1 – The abdominal wall &amp; hernias </a:t>
            </a:r>
          </a:p>
          <a:p>
            <a:endParaRPr lang="en-GB" dirty="0"/>
          </a:p>
          <a:p>
            <a:r>
              <a:rPr lang="en-GB" dirty="0" smtClean="0"/>
              <a:t>John Pascoe </a:t>
            </a:r>
          </a:p>
          <a:p>
            <a:r>
              <a:rPr lang="en-GB" dirty="0" smtClean="0"/>
              <a:t>F2 </a:t>
            </a:r>
            <a:r>
              <a:rPr lang="en-GB" dirty="0" err="1" smtClean="0"/>
              <a:t>Derriford</a:t>
            </a:r>
            <a:r>
              <a:rPr lang="en-GB" dirty="0" smtClean="0"/>
              <a:t> Hospital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68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r>
              <a:rPr lang="en-GB" dirty="0" smtClean="0"/>
              <a:t>What were those layers???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115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Muscles of the abdominal wall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Depends on the incision:</a:t>
            </a:r>
          </a:p>
          <a:p>
            <a:pPr lvl="1"/>
            <a:r>
              <a:rPr lang="en-GB" dirty="0" smtClean="0"/>
              <a:t>External oblique </a:t>
            </a:r>
          </a:p>
          <a:p>
            <a:pPr lvl="1"/>
            <a:r>
              <a:rPr lang="en-GB" dirty="0" smtClean="0"/>
              <a:t>Internal oblique </a:t>
            </a:r>
          </a:p>
          <a:p>
            <a:pPr lvl="1"/>
            <a:r>
              <a:rPr lang="en-GB" dirty="0" smtClean="0"/>
              <a:t>Rectus abdominis </a:t>
            </a:r>
          </a:p>
          <a:p>
            <a:pPr lvl="1"/>
            <a:r>
              <a:rPr lang="en-GB" dirty="0" smtClean="0"/>
              <a:t>Transverse abdominis </a:t>
            </a:r>
          </a:p>
          <a:p>
            <a:pPr lvl="1"/>
            <a:r>
              <a:rPr lang="en-GB" dirty="0" err="1" smtClean="0"/>
              <a:t>Pyramidalis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Rectus sheath </a:t>
            </a:r>
          </a:p>
        </p:txBody>
      </p:sp>
    </p:spTree>
    <p:extLst>
      <p:ext uri="{BB962C8B-B14F-4D97-AF65-F5344CB8AC3E}">
        <p14:creationId xmlns:p14="http://schemas.microsoft.com/office/powerpoint/2010/main" val="227042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83487" cy="1044388"/>
          </a:xfrm>
        </p:spPr>
        <p:txBody>
          <a:bodyPr/>
          <a:lstStyle/>
          <a:p>
            <a:r>
              <a:rPr lang="en-GB" dirty="0" smtClean="0"/>
              <a:t>Abdominal Muscles </a:t>
            </a:r>
            <a:endParaRPr lang="en-GB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55054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0032" y="55172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Aponeurosis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335699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Transverse Abdominis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788024" y="40050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Internal Oblique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932040" y="47251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External Oblique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788024" y="26369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Rectus Abdominis 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4932040" y="5517232"/>
            <a:ext cx="1224136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4860032" y="2636912"/>
            <a:ext cx="115212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4644009" y="3356992"/>
            <a:ext cx="13681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4860032" y="4005064"/>
            <a:ext cx="8640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5004048" y="4653136"/>
            <a:ext cx="100811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24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8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Qualities of a good incision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Easy access </a:t>
            </a:r>
          </a:p>
          <a:p>
            <a:r>
              <a:rPr lang="en-GB" dirty="0" smtClean="0"/>
              <a:t>Rapid access</a:t>
            </a:r>
          </a:p>
          <a:p>
            <a:r>
              <a:rPr lang="en-GB" dirty="0" smtClean="0"/>
              <a:t>Favours the possibility of extension</a:t>
            </a:r>
          </a:p>
          <a:p>
            <a:r>
              <a:rPr lang="en-GB" dirty="0" smtClean="0"/>
              <a:t>Favours secure wound healing and opposes herniation </a:t>
            </a:r>
          </a:p>
          <a:p>
            <a:r>
              <a:rPr lang="en-GB" dirty="0" smtClean="0"/>
              <a:t>Cosmetic </a:t>
            </a:r>
          </a:p>
          <a:p>
            <a:r>
              <a:rPr lang="en-GB" dirty="0" smtClean="0"/>
              <a:t>Pain-free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861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Spot that scar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GB" dirty="0" smtClean="0"/>
              <a:t>Useful in ISCE’s/OSCE’s &amp; real life </a:t>
            </a:r>
          </a:p>
          <a:p>
            <a:endParaRPr lang="en-GB" dirty="0"/>
          </a:p>
          <a:p>
            <a:r>
              <a:rPr lang="en-GB" dirty="0" smtClean="0"/>
              <a:t>Remember more laparoscopic surgery now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146" name="Picture 2" descr="https://img1.etsystatic.com/000/1/6119413/il_570xN.3302733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548658" cy="532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96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Spot that scar (I) </a:t>
            </a:r>
            <a:endParaRPr lang="en-GB" dirty="0"/>
          </a:p>
        </p:txBody>
      </p:sp>
      <p:pic>
        <p:nvPicPr>
          <p:cNvPr id="2050" name="Picture 2" descr="http://tse1.mm.bing.net/th?id=OIP.M988053122f4b7ddf4962851197f02585o0&amp;pid=15.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75521"/>
            <a:ext cx="3168352" cy="299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1475521"/>
            <a:ext cx="30243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Pffannenstiel</a:t>
            </a:r>
            <a:r>
              <a:rPr lang="en-GB" b="1" dirty="0" smtClean="0"/>
              <a:t> incision</a:t>
            </a:r>
          </a:p>
          <a:p>
            <a:endParaRPr lang="en-GB" b="1" dirty="0" smtClean="0"/>
          </a:p>
          <a:p>
            <a:r>
              <a:rPr lang="en-GB" b="1" dirty="0" smtClean="0"/>
              <a:t>How: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Horizontal curved incision above Pubic symphysis </a:t>
            </a:r>
          </a:p>
          <a:p>
            <a:endParaRPr lang="en-GB" b="1" dirty="0"/>
          </a:p>
          <a:p>
            <a:r>
              <a:rPr lang="en-GB" b="1" dirty="0" smtClean="0"/>
              <a:t>Indication: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Caesarean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Cystectomy </a:t>
            </a:r>
          </a:p>
          <a:p>
            <a:pPr marL="285750" indent="-285750">
              <a:buFontTx/>
              <a:buChar char="-"/>
            </a:pPr>
            <a:endParaRPr lang="en-GB" b="1" dirty="0"/>
          </a:p>
          <a:p>
            <a:r>
              <a:rPr lang="en-GB" b="1" dirty="0" smtClean="0"/>
              <a:t>Advantages: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Easy to do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Cosmetic </a:t>
            </a:r>
          </a:p>
          <a:p>
            <a:pPr marL="285750" indent="-285750">
              <a:buFontTx/>
              <a:buChar char="-"/>
            </a:pPr>
            <a:endParaRPr lang="en-GB" b="1" dirty="0"/>
          </a:p>
          <a:p>
            <a:r>
              <a:rPr lang="en-GB" b="1" dirty="0" smtClean="0"/>
              <a:t>Disadvantages: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Limited views for oncology surgery </a:t>
            </a:r>
          </a:p>
          <a:p>
            <a:r>
              <a:rPr lang="en-GB" dirty="0" smtClean="0"/>
              <a:t> </a:t>
            </a:r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pic>
        <p:nvPicPr>
          <p:cNvPr id="2052" name="Picture 4" descr="https://upload.wikimedia.org/wikipedia/commons/4/49/C-sec_sutu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681" y="4581128"/>
            <a:ext cx="3164295" cy="167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43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Spot that scar (II) </a:t>
            </a:r>
            <a:endParaRPr lang="en-GB" dirty="0"/>
          </a:p>
        </p:txBody>
      </p:sp>
      <p:pic>
        <p:nvPicPr>
          <p:cNvPr id="3074" name="Picture 2" descr="http://farm1.staticflickr.com/69/222699646_6735d418b9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3744416" cy="438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4008" y="1475521"/>
            <a:ext cx="30243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Midline incision</a:t>
            </a:r>
          </a:p>
          <a:p>
            <a:endParaRPr lang="en-GB" b="1" dirty="0" smtClean="0"/>
          </a:p>
          <a:p>
            <a:r>
              <a:rPr lang="en-GB" b="1" dirty="0" smtClean="0"/>
              <a:t>How: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Dissect through the </a:t>
            </a:r>
            <a:r>
              <a:rPr lang="en-GB" dirty="0" err="1" smtClean="0"/>
              <a:t>linea</a:t>
            </a:r>
            <a:r>
              <a:rPr lang="en-GB" dirty="0" smtClean="0"/>
              <a:t> alba &amp; </a:t>
            </a:r>
            <a:r>
              <a:rPr lang="en-GB" dirty="0" err="1" smtClean="0"/>
              <a:t>pyramidalis</a:t>
            </a:r>
            <a:endParaRPr lang="en-GB" dirty="0" smtClean="0"/>
          </a:p>
          <a:p>
            <a:endParaRPr lang="en-GB" b="1" dirty="0"/>
          </a:p>
          <a:p>
            <a:r>
              <a:rPr lang="en-GB" b="1" dirty="0" smtClean="0"/>
              <a:t>Indication: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Multiple abdominal surgeries </a:t>
            </a:r>
          </a:p>
          <a:p>
            <a:endParaRPr lang="en-GB" dirty="0"/>
          </a:p>
          <a:p>
            <a:r>
              <a:rPr lang="en-GB" b="1" dirty="0" smtClean="0"/>
              <a:t>Advantages: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Good access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Can be extended for further access </a:t>
            </a:r>
          </a:p>
          <a:p>
            <a:endParaRPr lang="en-GB" dirty="0"/>
          </a:p>
          <a:p>
            <a:r>
              <a:rPr lang="en-GB" b="1" dirty="0" smtClean="0"/>
              <a:t>Disadvantages: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Poor cosmetic appearance as crosses </a:t>
            </a:r>
            <a:r>
              <a:rPr lang="en-GB" dirty="0" err="1" smtClean="0"/>
              <a:t>langers</a:t>
            </a:r>
            <a:r>
              <a:rPr lang="en-GB" dirty="0" smtClean="0"/>
              <a:t> lines </a:t>
            </a:r>
          </a:p>
          <a:p>
            <a:r>
              <a:rPr lang="en-GB" dirty="0" smtClean="0"/>
              <a:t> </a:t>
            </a:r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20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Spot that scar (III) </a:t>
            </a:r>
            <a:endParaRPr lang="en-GB" dirty="0"/>
          </a:p>
        </p:txBody>
      </p:sp>
      <p:pic>
        <p:nvPicPr>
          <p:cNvPr id="5122" name="Picture 2" descr="http://studydroid.com/imageCards/0f/ob/card-16526906-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38822"/>
            <a:ext cx="3755872" cy="446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88024" y="1268760"/>
            <a:ext cx="4104456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/>
              <a:t>Kochers</a:t>
            </a:r>
            <a:r>
              <a:rPr lang="en-GB" b="1" dirty="0" smtClean="0"/>
              <a:t> incision</a:t>
            </a:r>
          </a:p>
          <a:p>
            <a:endParaRPr lang="en-GB" b="1" dirty="0" smtClean="0"/>
          </a:p>
          <a:p>
            <a:r>
              <a:rPr lang="en-GB" b="1" dirty="0" smtClean="0"/>
              <a:t>How: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3cm below and parallel to costal margin from midline to rectus border </a:t>
            </a:r>
          </a:p>
          <a:p>
            <a:endParaRPr lang="en-GB" b="1" dirty="0" smtClean="0"/>
          </a:p>
          <a:p>
            <a:r>
              <a:rPr lang="en-GB" b="1" dirty="0" smtClean="0"/>
              <a:t>Indication: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R Sided – open cholecystectomy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L sided – splenectomy </a:t>
            </a:r>
          </a:p>
          <a:p>
            <a:endParaRPr lang="en-GB" dirty="0" smtClean="0"/>
          </a:p>
          <a:p>
            <a:r>
              <a:rPr lang="en-GB" b="1" dirty="0" smtClean="0"/>
              <a:t>Advantages: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Good access/views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Disadvantages: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May cause damage to superior epigastric vessels &amp; intercostal nerves if extended to far laterally </a:t>
            </a:r>
          </a:p>
        </p:txBody>
      </p:sp>
    </p:spTree>
    <p:extLst>
      <p:ext uri="{BB962C8B-B14F-4D97-AF65-F5344CB8AC3E}">
        <p14:creationId xmlns:p14="http://schemas.microsoft.com/office/powerpoint/2010/main" val="25756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Spot that scar (IV) </a:t>
            </a:r>
            <a:endParaRPr lang="en-GB" dirty="0"/>
          </a:p>
        </p:txBody>
      </p:sp>
      <p:pic>
        <p:nvPicPr>
          <p:cNvPr id="4098" name="Picture 2" descr="http://i36.photobucket.com/albums/e41/jameskkc/Blogpics/DSC0060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0112" y="1556792"/>
            <a:ext cx="30243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Rooftop incision</a:t>
            </a:r>
          </a:p>
          <a:p>
            <a:endParaRPr lang="en-GB" b="1" dirty="0" smtClean="0"/>
          </a:p>
          <a:p>
            <a:r>
              <a:rPr lang="en-GB" b="1" dirty="0" smtClean="0"/>
              <a:t>How: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Double Kocher’s</a:t>
            </a:r>
          </a:p>
          <a:p>
            <a:endParaRPr lang="en-GB" b="1" dirty="0"/>
          </a:p>
          <a:p>
            <a:r>
              <a:rPr lang="en-GB" b="1" dirty="0" smtClean="0"/>
              <a:t>Indication: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Liver/spleen/pancreatic/ adrenal surgery </a:t>
            </a:r>
          </a:p>
          <a:p>
            <a:endParaRPr lang="en-GB" dirty="0"/>
          </a:p>
          <a:p>
            <a:r>
              <a:rPr lang="en-GB" b="1" dirty="0" smtClean="0"/>
              <a:t>Advantages: 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As </a:t>
            </a:r>
            <a:r>
              <a:rPr lang="en-GB" dirty="0" err="1" smtClean="0"/>
              <a:t>Kochers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b="1" dirty="0" smtClean="0"/>
              <a:t>Disadvantages: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As  </a:t>
            </a:r>
            <a:r>
              <a:rPr lang="en-GB" dirty="0" err="1" smtClean="0"/>
              <a:t>Kochers</a:t>
            </a:r>
            <a:r>
              <a:rPr lang="en-GB" dirty="0" smtClean="0"/>
              <a:t> </a:t>
            </a:r>
          </a:p>
          <a:p>
            <a:r>
              <a:rPr lang="en-GB" dirty="0" smtClean="0"/>
              <a:t> </a:t>
            </a:r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132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816" y="1124744"/>
            <a:ext cx="3888432" cy="2520280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 smtClean="0"/>
              <a:t>Ten Minute break </a:t>
            </a:r>
            <a:endParaRPr lang="en-GB" b="1" i="1" dirty="0"/>
          </a:p>
        </p:txBody>
      </p:sp>
      <p:pic>
        <p:nvPicPr>
          <p:cNvPr id="9218" name="Picture 2" descr="http://tse1.mm.bing.net/th?id=OIP.M4f160445f060efc057c026d3a977fc41H0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277177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96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this course adds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Anatomy for exams and for pushy surgical blocks </a:t>
            </a:r>
          </a:p>
          <a:p>
            <a:endParaRPr lang="en-GB" dirty="0" smtClean="0"/>
          </a:p>
          <a:p>
            <a:r>
              <a:rPr lang="en-GB" dirty="0" smtClean="0"/>
              <a:t>Clinical situations </a:t>
            </a:r>
          </a:p>
          <a:p>
            <a:endParaRPr lang="en-GB" dirty="0" smtClean="0"/>
          </a:p>
          <a:p>
            <a:r>
              <a:rPr lang="en-GB" dirty="0" smtClean="0"/>
              <a:t>Practice AMK questions </a:t>
            </a:r>
          </a:p>
          <a:p>
            <a:endParaRPr lang="en-GB" dirty="0" smtClean="0"/>
          </a:p>
          <a:p>
            <a:r>
              <a:rPr lang="en-GB" dirty="0" smtClean="0"/>
              <a:t>We need your feedback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09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Hernias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Q1) What is a hernia???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Q2) How many different kinds of hernias can you name?? </a:t>
            </a:r>
            <a:endParaRPr lang="en-GB" dirty="0"/>
          </a:p>
        </p:txBody>
      </p:sp>
      <p:pic>
        <p:nvPicPr>
          <p:cNvPr id="10242" name="Picture 2" descr="http://www.marriedtothesea.com/100506/hern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84784"/>
            <a:ext cx="4439816" cy="476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94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of hernias aka why do we care??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Hernias can be bad……like real bad….REAL FUCKING BAD! </a:t>
            </a:r>
          </a:p>
          <a:p>
            <a:r>
              <a:rPr lang="en-US" dirty="0" smtClean="0"/>
              <a:t>Sometimes they get so bad you have to give them a name as they gain </a:t>
            </a:r>
            <a:r>
              <a:rPr lang="en-US" dirty="0" err="1" smtClean="0"/>
              <a:t>Gillick</a:t>
            </a:r>
            <a:r>
              <a:rPr lang="en-US" dirty="0" smtClean="0"/>
              <a:t> competence they are so big and bad!</a:t>
            </a:r>
          </a:p>
          <a:p>
            <a:r>
              <a:rPr lang="en-US" dirty="0" smtClean="0"/>
              <a:t>My hernia is called </a:t>
            </a:r>
            <a:r>
              <a:rPr lang="en-US" dirty="0" err="1" smtClean="0"/>
              <a:t>Rickardo</a:t>
            </a:r>
            <a:r>
              <a:rPr lang="en-US" dirty="0" smtClean="0"/>
              <a:t>, what would you call yours? </a:t>
            </a:r>
          </a:p>
          <a:p>
            <a:r>
              <a:rPr lang="en-US" dirty="0" smtClean="0"/>
              <a:t>Ps please be aware that not all hernias are as friendly as </a:t>
            </a:r>
            <a:r>
              <a:rPr lang="en-US" dirty="0" err="1" smtClean="0"/>
              <a:t>Rickardo</a:t>
            </a:r>
            <a:r>
              <a:rPr lang="en-US" dirty="0" smtClean="0"/>
              <a:t>…some </a:t>
            </a:r>
            <a:r>
              <a:rPr lang="en-US" dirty="0" err="1" smtClean="0"/>
              <a:t>ae</a:t>
            </a:r>
            <a:r>
              <a:rPr lang="en-US" dirty="0" smtClean="0"/>
              <a:t> proper dick heads and may get strangulated etc……we call them wankers </a:t>
            </a:r>
          </a:p>
        </p:txBody>
      </p:sp>
    </p:spTree>
    <p:extLst>
      <p:ext uri="{BB962C8B-B14F-4D97-AF65-F5344CB8AC3E}">
        <p14:creationId xmlns:p14="http://schemas.microsoft.com/office/powerpoint/2010/main" val="332196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Hernia 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700808"/>
            <a:ext cx="6408712" cy="1728192"/>
          </a:xfrm>
        </p:spPr>
        <p:txBody>
          <a:bodyPr/>
          <a:lstStyle/>
          <a:p>
            <a:pPr marL="0" indent="0">
              <a:buNone/>
            </a:pPr>
            <a:r>
              <a:rPr lang="en-GB" i="1" dirty="0" smtClean="0"/>
              <a:t>“A Protrusion of all or part of a viscus through the wall of a cavity in which it is normally contained” </a:t>
            </a:r>
            <a:endParaRPr lang="en-GB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114820"/>
            <a:ext cx="7458294" cy="374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0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abdominal hernias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997152"/>
          </a:xfrm>
        </p:spPr>
        <p:txBody>
          <a:bodyPr>
            <a:normAutofit fontScale="55000" lnSpcReduction="2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Inguinal 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Femoral </a:t>
            </a:r>
          </a:p>
          <a:p>
            <a:r>
              <a:rPr lang="en-GB" dirty="0" smtClean="0"/>
              <a:t>Umbilical </a:t>
            </a:r>
          </a:p>
          <a:p>
            <a:r>
              <a:rPr lang="en-GB" dirty="0" smtClean="0"/>
              <a:t>Para-umbilical </a:t>
            </a:r>
          </a:p>
          <a:p>
            <a:r>
              <a:rPr lang="en-GB" dirty="0" smtClean="0"/>
              <a:t>Incisional </a:t>
            </a:r>
          </a:p>
          <a:p>
            <a:r>
              <a:rPr lang="en-GB" dirty="0" err="1" smtClean="0"/>
              <a:t>Obturator</a:t>
            </a:r>
            <a:endParaRPr lang="en-GB" dirty="0" smtClean="0"/>
          </a:p>
          <a:p>
            <a:r>
              <a:rPr lang="en-GB" dirty="0" err="1" smtClean="0"/>
              <a:t>Spigalean</a:t>
            </a:r>
            <a:r>
              <a:rPr lang="en-GB" dirty="0" smtClean="0"/>
              <a:t> </a:t>
            </a:r>
          </a:p>
          <a:p>
            <a:r>
              <a:rPr lang="en-GB" dirty="0" smtClean="0"/>
              <a:t>Epigastric </a:t>
            </a:r>
          </a:p>
          <a:p>
            <a:r>
              <a:rPr lang="en-GB" dirty="0" smtClean="0"/>
              <a:t>Lumbar </a:t>
            </a:r>
          </a:p>
          <a:p>
            <a:endParaRPr lang="en-GB" dirty="0"/>
          </a:p>
          <a:p>
            <a:r>
              <a:rPr lang="en-GB" dirty="0" smtClean="0"/>
              <a:t>When approaching hernias it is useful to think of patient:</a:t>
            </a:r>
          </a:p>
          <a:p>
            <a:pPr lvl="1"/>
            <a:r>
              <a:rPr lang="en-GB" dirty="0"/>
              <a:t>G</a:t>
            </a:r>
            <a:r>
              <a:rPr lang="en-GB" dirty="0" smtClean="0"/>
              <a:t>ender </a:t>
            </a:r>
          </a:p>
          <a:p>
            <a:pPr lvl="1"/>
            <a:r>
              <a:rPr lang="en-GB" dirty="0" smtClean="0"/>
              <a:t>Age 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268760"/>
            <a:ext cx="3851604" cy="536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3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of hernias aka why do we care??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Hernias can be bad……like real bad….REAL FUCKING BAD! </a:t>
            </a:r>
          </a:p>
          <a:p>
            <a:r>
              <a:rPr lang="en-US" dirty="0" smtClean="0"/>
              <a:t>Sometimes they get so bad you have to give them a name as they gain </a:t>
            </a:r>
            <a:r>
              <a:rPr lang="en-US" dirty="0" err="1" smtClean="0"/>
              <a:t>Gillick</a:t>
            </a:r>
            <a:r>
              <a:rPr lang="en-US" dirty="0" smtClean="0"/>
              <a:t> competence they are so big and bad!</a:t>
            </a:r>
          </a:p>
          <a:p>
            <a:r>
              <a:rPr lang="en-US" dirty="0" smtClean="0"/>
              <a:t>My hernia is called </a:t>
            </a:r>
            <a:r>
              <a:rPr lang="en-US" dirty="0" err="1" smtClean="0"/>
              <a:t>Rickardo</a:t>
            </a:r>
            <a:r>
              <a:rPr lang="en-US" dirty="0" smtClean="0"/>
              <a:t>, what would you call yours? </a:t>
            </a:r>
          </a:p>
          <a:p>
            <a:r>
              <a:rPr lang="en-US" dirty="0" smtClean="0"/>
              <a:t>Ps please be aware that not all hernias are as friendly as </a:t>
            </a:r>
            <a:r>
              <a:rPr lang="en-US" dirty="0" err="1" smtClean="0"/>
              <a:t>Rickardo</a:t>
            </a:r>
            <a:r>
              <a:rPr lang="en-US" dirty="0" smtClean="0"/>
              <a:t>…some </a:t>
            </a:r>
            <a:r>
              <a:rPr lang="en-US" dirty="0" err="1" smtClean="0"/>
              <a:t>ae</a:t>
            </a:r>
            <a:r>
              <a:rPr lang="en-US" dirty="0" smtClean="0"/>
              <a:t> proper dick heads and may get strangulated etc……we call them wankers </a:t>
            </a:r>
          </a:p>
        </p:txBody>
      </p:sp>
    </p:spTree>
    <p:extLst>
      <p:ext uri="{BB962C8B-B14F-4D97-AF65-F5344CB8AC3E}">
        <p14:creationId xmlns:p14="http://schemas.microsoft.com/office/powerpoint/2010/main" val="247998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Complications of hernias aka why do we care??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Incarceration</a:t>
            </a:r>
          </a:p>
          <a:p>
            <a:endParaRPr lang="en-US" dirty="0"/>
          </a:p>
          <a:p>
            <a:r>
              <a:rPr lang="en-US" dirty="0" smtClean="0"/>
              <a:t>Mechanical Obstruction (4 cardinal signs)</a:t>
            </a:r>
          </a:p>
          <a:p>
            <a:endParaRPr lang="en-US" dirty="0"/>
          </a:p>
          <a:p>
            <a:r>
              <a:rPr lang="en-US" dirty="0" smtClean="0"/>
              <a:t>Strangulation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1628800"/>
            <a:ext cx="5206622" cy="409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5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Inguinal Canal  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6 cm inter-muscular path </a:t>
            </a:r>
          </a:p>
          <a:p>
            <a:r>
              <a:rPr lang="en-GB" dirty="0"/>
              <a:t>A</a:t>
            </a:r>
            <a:r>
              <a:rPr lang="en-GB" dirty="0" smtClean="0"/>
              <a:t>bove inguinal ligament</a:t>
            </a:r>
          </a:p>
          <a:p>
            <a:r>
              <a:rPr lang="en-GB" dirty="0" smtClean="0"/>
              <a:t>Connecting the deep and superficial rings.</a:t>
            </a:r>
          </a:p>
          <a:p>
            <a:r>
              <a:rPr lang="en-GB" dirty="0" smtClean="0"/>
              <a:t>Transmits </a:t>
            </a:r>
          </a:p>
          <a:p>
            <a:pPr lvl="1"/>
            <a:r>
              <a:rPr lang="en-GB" dirty="0" smtClean="0"/>
              <a:t>Spermatic cord</a:t>
            </a:r>
          </a:p>
          <a:p>
            <a:pPr lvl="1"/>
            <a:r>
              <a:rPr lang="en-GB" dirty="0" smtClean="0"/>
              <a:t>Round ligament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770" t="22336" r="13281" b="3744"/>
          <a:stretch/>
        </p:blipFill>
        <p:spPr>
          <a:xfrm>
            <a:off x="3563888" y="1844824"/>
            <a:ext cx="530413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3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Borders of inguinal canal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Roof</a:t>
            </a:r>
          </a:p>
          <a:p>
            <a:pPr lvl="1"/>
            <a:r>
              <a:rPr lang="en-US" dirty="0" smtClean="0"/>
              <a:t>Transverse oblique, Internal oblique, conjoint tendon </a:t>
            </a:r>
            <a:endParaRPr lang="en-US" dirty="0"/>
          </a:p>
          <a:p>
            <a:r>
              <a:rPr lang="en-US" dirty="0" smtClean="0"/>
              <a:t>Anteriorly </a:t>
            </a:r>
          </a:p>
          <a:p>
            <a:pPr lvl="1"/>
            <a:r>
              <a:rPr lang="en-US" dirty="0" smtClean="0"/>
              <a:t>External oblique</a:t>
            </a:r>
            <a:endParaRPr lang="en-US" dirty="0"/>
          </a:p>
          <a:p>
            <a:r>
              <a:rPr lang="en-US" dirty="0" smtClean="0"/>
              <a:t>Floor</a:t>
            </a:r>
          </a:p>
          <a:p>
            <a:pPr lvl="1"/>
            <a:r>
              <a:rPr lang="en-US" dirty="0" smtClean="0"/>
              <a:t>Inguinal ligament &amp; Lacunar ligament</a:t>
            </a:r>
            <a:endParaRPr lang="en-US" dirty="0"/>
          </a:p>
          <a:p>
            <a:r>
              <a:rPr lang="en-US" dirty="0" smtClean="0"/>
              <a:t>Posteriorly</a:t>
            </a:r>
          </a:p>
          <a:p>
            <a:pPr lvl="1"/>
            <a:r>
              <a:rPr lang="en-US" dirty="0" err="1" smtClean="0"/>
              <a:t>Transversalis</a:t>
            </a:r>
            <a:r>
              <a:rPr lang="en-US" dirty="0" smtClean="0"/>
              <a:t> fascia &amp; conjoint tendon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46617"/>
          <a:stretch/>
        </p:blipFill>
        <p:spPr>
          <a:xfrm>
            <a:off x="5148064" y="1268760"/>
            <a:ext cx="3995936" cy="3353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9095" b="55565"/>
          <a:stretch/>
        </p:blipFill>
        <p:spPr>
          <a:xfrm>
            <a:off x="5724128" y="4509120"/>
            <a:ext cx="3061916" cy="149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60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Inguinal ligament markings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Mid-Inguinal point</a:t>
            </a:r>
          </a:p>
          <a:p>
            <a:pPr lvl="1"/>
            <a:r>
              <a:rPr lang="en-US" dirty="0" smtClean="0"/>
              <a:t>Femoral </a:t>
            </a:r>
            <a:r>
              <a:rPr lang="en-US" dirty="0"/>
              <a:t>Artery</a:t>
            </a:r>
          </a:p>
          <a:p>
            <a:pPr lvl="1"/>
            <a:r>
              <a:rPr lang="en-US" dirty="0"/>
              <a:t>ASIS to Pubic </a:t>
            </a:r>
            <a:r>
              <a:rPr lang="en-US" dirty="0" err="1" smtClean="0"/>
              <a:t>symphasis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r>
              <a:rPr lang="en-US" dirty="0" smtClean="0"/>
              <a:t>Midpoint of the inguinal ligament (longer/more things) </a:t>
            </a:r>
          </a:p>
          <a:p>
            <a:pPr lvl="1"/>
            <a:r>
              <a:rPr lang="en-US" dirty="0" smtClean="0"/>
              <a:t>Femoral Nerve &amp; deep inguinal ring</a:t>
            </a:r>
          </a:p>
          <a:p>
            <a:pPr lvl="1"/>
            <a:r>
              <a:rPr lang="en-US" dirty="0" smtClean="0"/>
              <a:t>ASIS to Pubic tubercle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1556792"/>
            <a:ext cx="4615146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49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Inguinal Hernias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454684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Indirect </a:t>
            </a:r>
          </a:p>
          <a:p>
            <a:pPr lvl="1"/>
            <a:r>
              <a:rPr lang="en-US" dirty="0" smtClean="0"/>
              <a:t>Peritoneal contents enter the inguinal canal via the deep inguinal ring </a:t>
            </a:r>
            <a:endParaRPr lang="en-US" dirty="0"/>
          </a:p>
          <a:p>
            <a:pPr lvl="1"/>
            <a:r>
              <a:rPr lang="en-US" dirty="0" smtClean="0"/>
              <a:t>More likely than direct to descend into the scrotum/labia majora </a:t>
            </a:r>
          </a:p>
          <a:p>
            <a:pPr lvl="1"/>
            <a:r>
              <a:rPr lang="en-US" dirty="0" smtClean="0"/>
              <a:t>Caused by failure of the processes </a:t>
            </a:r>
            <a:r>
              <a:rPr lang="en-US" dirty="0" err="1" smtClean="0"/>
              <a:t>vaginalis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Accounts for 60% of inguinal hernias </a:t>
            </a:r>
          </a:p>
          <a:p>
            <a:pPr lvl="1"/>
            <a:r>
              <a:rPr lang="en-US" dirty="0" smtClean="0"/>
              <a:t>4% of male infants will have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544" y="1556792"/>
            <a:ext cx="347951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9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Todays Learning Objectives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Layers of the abdominal wall </a:t>
            </a:r>
          </a:p>
          <a:p>
            <a:r>
              <a:rPr lang="en-GB" dirty="0" smtClean="0"/>
              <a:t>Surgical Incisions/spotting the surgical scar </a:t>
            </a:r>
          </a:p>
          <a:p>
            <a:r>
              <a:rPr lang="en-GB" dirty="0" smtClean="0"/>
              <a:t>Define hernias</a:t>
            </a:r>
          </a:p>
          <a:p>
            <a:r>
              <a:rPr lang="en-GB" dirty="0" smtClean="0"/>
              <a:t>Complications of hernias</a:t>
            </a:r>
          </a:p>
          <a:p>
            <a:r>
              <a:rPr lang="en-GB" dirty="0" smtClean="0"/>
              <a:t>Clinical anatomy of inguinal &amp; femoral hernias</a:t>
            </a:r>
          </a:p>
          <a:p>
            <a:endParaRPr lang="en-GB" dirty="0"/>
          </a:p>
          <a:p>
            <a:r>
              <a:rPr lang="en-GB" dirty="0" smtClean="0"/>
              <a:t>+ lots of pictures &amp; AMK questions </a:t>
            </a:r>
          </a:p>
        </p:txBody>
      </p:sp>
    </p:spTree>
    <p:extLst>
      <p:ext uri="{BB962C8B-B14F-4D97-AF65-F5344CB8AC3E}">
        <p14:creationId xmlns:p14="http://schemas.microsoft.com/office/powerpoint/2010/main" val="406361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Inguinal hernias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Direct </a:t>
            </a:r>
          </a:p>
          <a:p>
            <a:pPr lvl="1"/>
            <a:r>
              <a:rPr lang="en-US" dirty="0" smtClean="0"/>
              <a:t>Herniate directly through a weakness in the posterior wall of the inguinal canal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Acquired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Usually through </a:t>
            </a:r>
            <a:r>
              <a:rPr lang="en-US" dirty="0" err="1" smtClean="0"/>
              <a:t>Hesselbach’s</a:t>
            </a:r>
            <a:r>
              <a:rPr lang="en-US" dirty="0" smtClean="0"/>
              <a:t> triangle</a:t>
            </a:r>
          </a:p>
          <a:p>
            <a:pPr lvl="2"/>
            <a:r>
              <a:rPr lang="en-US" dirty="0" smtClean="0"/>
              <a:t>RIP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558" y="1556792"/>
            <a:ext cx="424526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24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Define hernias </a:t>
            </a:r>
          </a:p>
          <a:p>
            <a:r>
              <a:rPr lang="en-US" dirty="0" smtClean="0"/>
              <a:t>Inguinal canal anatomy </a:t>
            </a:r>
          </a:p>
          <a:p>
            <a:r>
              <a:rPr lang="en-US" dirty="0" smtClean="0"/>
              <a:t>Inguinal hernias: Indirect &amp; direct </a:t>
            </a:r>
          </a:p>
          <a:p>
            <a:endParaRPr lang="en-US" dirty="0"/>
          </a:p>
          <a:p>
            <a:r>
              <a:rPr lang="en-US" dirty="0" smtClean="0"/>
              <a:t>Nearly done…Only femoral anatomy, femoral hernias &amp; AMK Q’s left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28800"/>
            <a:ext cx="383614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88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Femoral anatomy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Femoral triangle</a:t>
            </a:r>
          </a:p>
          <a:p>
            <a:endParaRPr lang="en-US" dirty="0"/>
          </a:p>
          <a:p>
            <a:r>
              <a:rPr lang="en-US" dirty="0" smtClean="0"/>
              <a:t>Femoral Sheath </a:t>
            </a:r>
          </a:p>
          <a:p>
            <a:endParaRPr lang="en-US" dirty="0"/>
          </a:p>
          <a:p>
            <a:r>
              <a:rPr lang="en-US" dirty="0" smtClean="0"/>
              <a:t>Femoral Canal</a:t>
            </a:r>
          </a:p>
          <a:p>
            <a:endParaRPr lang="en-US" dirty="0"/>
          </a:p>
          <a:p>
            <a:r>
              <a:rPr lang="en-US" dirty="0" smtClean="0"/>
              <a:t>Femoral ring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2348880"/>
            <a:ext cx="5772459" cy="41660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94207">
            <a:off x="5510696" y="3514069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</a:rPr>
              <a:t>N</a:t>
            </a:r>
            <a:r>
              <a:rPr lang="en-US" sz="4800" dirty="0" smtClean="0">
                <a:solidFill>
                  <a:srgbClr val="FF0000"/>
                </a:solidFill>
              </a:rPr>
              <a:t>A</a:t>
            </a:r>
            <a:r>
              <a:rPr lang="en-US" sz="4800" dirty="0" smtClean="0">
                <a:solidFill>
                  <a:srgbClr val="0000FF"/>
                </a:solidFill>
              </a:rPr>
              <a:t>V</a:t>
            </a:r>
            <a:r>
              <a:rPr lang="en-US" sz="4800" dirty="0" smtClean="0">
                <a:solidFill>
                  <a:schemeClr val="bg1"/>
                </a:solidFill>
              </a:rPr>
              <a:t>Y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484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emoral Triangle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SAP</a:t>
            </a:r>
            <a:r>
              <a:rPr lang="en-US" dirty="0" smtClean="0"/>
              <a:t>py bit of anatomy</a:t>
            </a:r>
          </a:p>
          <a:p>
            <a:endParaRPr lang="en-US" dirty="0"/>
          </a:p>
          <a:p>
            <a:r>
              <a:rPr lang="en-US" dirty="0" smtClean="0"/>
              <a:t>Sartorius </a:t>
            </a:r>
          </a:p>
          <a:p>
            <a:endParaRPr lang="en-US" dirty="0"/>
          </a:p>
          <a:p>
            <a:r>
              <a:rPr lang="en-US" dirty="0" smtClean="0"/>
              <a:t>Adductor </a:t>
            </a:r>
            <a:r>
              <a:rPr lang="en-US" dirty="0" err="1" smtClean="0"/>
              <a:t>longus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Inguinal ligament</a:t>
            </a:r>
            <a:r>
              <a:rPr lang="en-US" dirty="0" smtClean="0"/>
              <a:t>/</a:t>
            </a:r>
            <a:r>
              <a:rPr lang="en-US" dirty="0" err="1"/>
              <a:t>P</a:t>
            </a:r>
            <a:r>
              <a:rPr lang="en-US" dirty="0" err="1" smtClean="0"/>
              <a:t>ouparts</a:t>
            </a:r>
            <a:r>
              <a:rPr lang="en-US" dirty="0" smtClean="0"/>
              <a:t> </a:t>
            </a:r>
            <a:r>
              <a:rPr lang="en-US" dirty="0" err="1" smtClean="0"/>
              <a:t>ligmanet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56792"/>
            <a:ext cx="407300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0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Femoral Sheath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3864545" cy="42089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Anteriorly – continuation of the </a:t>
            </a:r>
            <a:r>
              <a:rPr lang="en-US" dirty="0" err="1" smtClean="0"/>
              <a:t>transversalis</a:t>
            </a:r>
            <a:r>
              <a:rPr lang="en-US" dirty="0" smtClean="0"/>
              <a:t> fascia</a:t>
            </a:r>
          </a:p>
          <a:p>
            <a:r>
              <a:rPr lang="en-US" dirty="0" smtClean="0"/>
              <a:t>Posteriorly – continuation of the fascia </a:t>
            </a:r>
            <a:r>
              <a:rPr lang="en-US" dirty="0" err="1" smtClean="0"/>
              <a:t>iliacus</a:t>
            </a:r>
            <a:r>
              <a:rPr lang="en-US" dirty="0" smtClean="0"/>
              <a:t>/psoas fascia</a:t>
            </a:r>
          </a:p>
          <a:p>
            <a:r>
              <a:rPr lang="en-US" dirty="0" smtClean="0"/>
              <a:t>Contents (GAVL) </a:t>
            </a:r>
          </a:p>
          <a:p>
            <a:pPr lvl="1"/>
            <a:r>
              <a:rPr lang="en-US" b="1" u="sng" dirty="0" err="1" smtClean="0"/>
              <a:t>G</a:t>
            </a:r>
            <a:r>
              <a:rPr lang="en-US" dirty="0" err="1" smtClean="0"/>
              <a:t>enitofemoral</a:t>
            </a:r>
            <a:r>
              <a:rPr lang="en-US" dirty="0" smtClean="0"/>
              <a:t> nerve (femoral branch)</a:t>
            </a:r>
          </a:p>
          <a:p>
            <a:pPr lvl="1"/>
            <a:r>
              <a:rPr lang="en-US" dirty="0" smtClean="0"/>
              <a:t>Femoral </a:t>
            </a:r>
            <a:r>
              <a:rPr lang="en-US" b="1" u="sng" dirty="0" smtClean="0"/>
              <a:t>A</a:t>
            </a:r>
            <a:r>
              <a:rPr lang="en-US" dirty="0" smtClean="0"/>
              <a:t>rtery </a:t>
            </a:r>
          </a:p>
          <a:p>
            <a:pPr lvl="1"/>
            <a:r>
              <a:rPr lang="en-US" dirty="0" smtClean="0"/>
              <a:t>Femoral </a:t>
            </a:r>
            <a:r>
              <a:rPr lang="en-US" b="1" u="sng" dirty="0" smtClean="0"/>
              <a:t>V</a:t>
            </a:r>
            <a:r>
              <a:rPr lang="en-US" dirty="0" smtClean="0"/>
              <a:t>ein </a:t>
            </a:r>
          </a:p>
          <a:p>
            <a:pPr lvl="1"/>
            <a:r>
              <a:rPr lang="en-US" b="1" u="sng" dirty="0" err="1" smtClean="0"/>
              <a:t>L</a:t>
            </a:r>
            <a:r>
              <a:rPr lang="en-US" dirty="0" err="1" smtClean="0"/>
              <a:t>ymphatics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3501008"/>
            <a:ext cx="4426329" cy="29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1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Femoral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3864545" cy="420893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Medial dead space in the femoral sheath</a:t>
            </a:r>
          </a:p>
          <a:p>
            <a:r>
              <a:rPr lang="en-US" dirty="0" smtClean="0"/>
              <a:t>Contains </a:t>
            </a:r>
            <a:r>
              <a:rPr lang="en-US" dirty="0" err="1" smtClean="0"/>
              <a:t>lymphatics</a:t>
            </a:r>
            <a:endParaRPr lang="en-US" dirty="0"/>
          </a:p>
          <a:p>
            <a:pPr lvl="1"/>
            <a:r>
              <a:rPr lang="en-US" dirty="0" smtClean="0"/>
              <a:t>Efferent lymph vessels from deep inguinal nodes</a:t>
            </a:r>
          </a:p>
          <a:p>
            <a:pPr lvl="1"/>
            <a:r>
              <a:rPr lang="en-US" dirty="0" smtClean="0"/>
              <a:t>Deep inguinal nodes of </a:t>
            </a:r>
            <a:r>
              <a:rPr lang="en-US" dirty="0" err="1" smtClean="0"/>
              <a:t>cloquet</a:t>
            </a:r>
            <a:endParaRPr lang="en-US" dirty="0" smtClean="0"/>
          </a:p>
          <a:p>
            <a:r>
              <a:rPr lang="en-US" b="1" u="sng" dirty="0" smtClean="0"/>
              <a:t>The route of femoral hernias </a:t>
            </a:r>
          </a:p>
          <a:p>
            <a:endParaRPr lang="en-US" dirty="0"/>
          </a:p>
          <a:p>
            <a:r>
              <a:rPr lang="en-US" dirty="0" smtClean="0"/>
              <a:t>Opening is called the femoral 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89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8041009" cy="1044388"/>
          </a:xfrm>
        </p:spPr>
        <p:txBody>
          <a:bodyPr/>
          <a:lstStyle/>
          <a:p>
            <a:r>
              <a:rPr lang="en-US" dirty="0" smtClean="0"/>
              <a:t>Femoral ring (hernias FISL through)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3072457" cy="420893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Anteriorly </a:t>
            </a:r>
          </a:p>
          <a:p>
            <a:pPr lvl="1"/>
            <a:r>
              <a:rPr lang="en-US" dirty="0" smtClean="0"/>
              <a:t>Inguinal/</a:t>
            </a:r>
            <a:r>
              <a:rPr lang="en-US" dirty="0" err="1" smtClean="0"/>
              <a:t>Poupart’s</a:t>
            </a:r>
            <a:r>
              <a:rPr lang="en-US" dirty="0" smtClean="0"/>
              <a:t> ligament</a:t>
            </a:r>
          </a:p>
          <a:p>
            <a:r>
              <a:rPr lang="en-US" dirty="0" smtClean="0"/>
              <a:t>Posteriorly</a:t>
            </a:r>
          </a:p>
          <a:p>
            <a:pPr lvl="1"/>
            <a:r>
              <a:rPr lang="en-US" dirty="0" smtClean="0"/>
              <a:t>Superior </a:t>
            </a:r>
            <a:r>
              <a:rPr lang="en-US" dirty="0" err="1" smtClean="0"/>
              <a:t>Pubi</a:t>
            </a:r>
            <a:r>
              <a:rPr lang="en-US" dirty="0" smtClean="0"/>
              <a:t> ramus covered by </a:t>
            </a:r>
            <a:r>
              <a:rPr lang="en-US" dirty="0" err="1" smtClean="0"/>
              <a:t>pectineus</a:t>
            </a:r>
            <a:r>
              <a:rPr lang="en-US" dirty="0" smtClean="0"/>
              <a:t> muscle</a:t>
            </a:r>
          </a:p>
          <a:p>
            <a:r>
              <a:rPr lang="en-US" dirty="0" smtClean="0"/>
              <a:t>Medially </a:t>
            </a:r>
          </a:p>
          <a:p>
            <a:pPr lvl="1"/>
            <a:r>
              <a:rPr lang="en-US" dirty="0" err="1" smtClean="0"/>
              <a:t>Lacunaur</a:t>
            </a:r>
            <a:r>
              <a:rPr lang="en-US" dirty="0" smtClean="0"/>
              <a:t> ligament </a:t>
            </a:r>
          </a:p>
          <a:p>
            <a:r>
              <a:rPr lang="en-US" dirty="0" smtClean="0"/>
              <a:t>Laterally </a:t>
            </a:r>
          </a:p>
          <a:p>
            <a:pPr lvl="1"/>
            <a:r>
              <a:rPr lang="en-US" dirty="0" smtClean="0"/>
              <a:t>Femoral Vein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892" t="11437" r="1552" b="12842"/>
          <a:stretch/>
        </p:blipFill>
        <p:spPr>
          <a:xfrm>
            <a:off x="3635896" y="1556792"/>
            <a:ext cx="491057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83487" cy="1044388"/>
          </a:xfrm>
        </p:spPr>
        <p:txBody>
          <a:bodyPr/>
          <a:lstStyle/>
          <a:p>
            <a:r>
              <a:rPr lang="en-US" dirty="0" smtClean="0"/>
              <a:t>Groin hernias: Indications for surgical repair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050000"/>
              </p:ext>
            </p:extLst>
          </p:nvPr>
        </p:nvGraphicFramePr>
        <p:xfrm>
          <a:off x="683568" y="1844824"/>
          <a:ext cx="7776864" cy="45953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2288"/>
                <a:gridCol w="2592288"/>
                <a:gridCol w="2592288"/>
              </a:tblGrid>
              <a:tr h="104411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ELECTIVE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- Indirect</a:t>
                      </a:r>
                    </a:p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- Symptomatic</a:t>
                      </a:r>
                    </a:p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- Direct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- Rate of strangulation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for inguinal 0.3-2.9% per year. 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- Increased if irreducible or indirect. 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04411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PROMPT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-Irreducible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inguinal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- </a:t>
                      </a:r>
                      <a:r>
                        <a:rPr lang="en-US" baseline="0" dirty="0" err="1" smtClean="0">
                          <a:solidFill>
                            <a:srgbClr val="FFFFFF"/>
                          </a:solidFill>
                        </a:rPr>
                        <a:t>Hx</a:t>
                      </a:r>
                      <a:r>
                        <a:rPr lang="en-US" baseline="0" dirty="0" smtClean="0">
                          <a:solidFill>
                            <a:srgbClr val="FFFFFF"/>
                          </a:solidFill>
                        </a:rPr>
                        <a:t> &lt;4/52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- Increased risk in first 3/12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04411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URGENT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- All femoral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- 50%  strangulate in 1/12 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04411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EMERGENCY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FF"/>
                          </a:solidFill>
                        </a:rPr>
                        <a:t>- Painful &amp; irreducible</a:t>
                      </a:r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29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AMK Q1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A 59 year old female has been diagnosed with an invasive breast carcinoma. She has a mastectomy and is undergoing reconstructive surgery.  The surgeon wishes to perform a TRAM flap. </a:t>
            </a:r>
          </a:p>
          <a:p>
            <a:pPr marL="0" indent="0">
              <a:buNone/>
            </a:pPr>
            <a:r>
              <a:rPr lang="en-GB" dirty="0" smtClean="0"/>
              <a:t>Which artery supplies the rectus abdominis and must therefore be transplanted with the muscle?</a:t>
            </a:r>
          </a:p>
          <a:p>
            <a:pPr marL="0" indent="0">
              <a:buNone/>
            </a:pPr>
            <a:endParaRPr lang="en-GB" dirty="0" smtClean="0"/>
          </a:p>
          <a:p>
            <a:pPr marL="514350" indent="-514350">
              <a:buAutoNum type="alphaLcParenR"/>
            </a:pPr>
            <a:r>
              <a:rPr lang="en-GB" dirty="0" smtClean="0"/>
              <a:t>Subclavian Artery </a:t>
            </a:r>
          </a:p>
          <a:p>
            <a:pPr marL="514350" indent="-514350">
              <a:buAutoNum type="alphaLcParenR"/>
            </a:pPr>
            <a:r>
              <a:rPr lang="en-GB" dirty="0" smtClean="0"/>
              <a:t>Femoral Artery </a:t>
            </a:r>
          </a:p>
          <a:p>
            <a:pPr marL="514350" indent="-514350">
              <a:buAutoNum type="alphaLcParenR"/>
            </a:pPr>
            <a:r>
              <a:rPr lang="en-GB" dirty="0" smtClean="0"/>
              <a:t>Superior </a:t>
            </a:r>
            <a:r>
              <a:rPr lang="en-GB" dirty="0" err="1" smtClean="0"/>
              <a:t>Epigastric</a:t>
            </a:r>
            <a:r>
              <a:rPr lang="en-GB" dirty="0" smtClean="0"/>
              <a:t> </a:t>
            </a:r>
            <a:r>
              <a:rPr lang="en-GB" dirty="0" smtClean="0"/>
              <a:t>artery</a:t>
            </a:r>
            <a:endParaRPr lang="en-GB" dirty="0" smtClean="0"/>
          </a:p>
          <a:p>
            <a:pPr marL="514350" indent="-514350">
              <a:buAutoNum type="alphaLcParenR"/>
            </a:pPr>
            <a:r>
              <a:rPr lang="en-GB" dirty="0" err="1" smtClean="0"/>
              <a:t>Thoracodorsal</a:t>
            </a:r>
            <a:r>
              <a:rPr lang="en-GB" dirty="0" smtClean="0"/>
              <a:t> Artery </a:t>
            </a:r>
          </a:p>
          <a:p>
            <a:pPr marL="514350" indent="-514350">
              <a:buAutoNum type="alphaLcParenR"/>
            </a:pPr>
            <a:r>
              <a:rPr lang="en-GB" dirty="0" smtClean="0"/>
              <a:t>Brachial Artery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378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AMK Q3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58 year old man has a large colorectal cancer of the ascending colon. The colorectal surgeon plans a right hem-</a:t>
            </a:r>
            <a:r>
              <a:rPr lang="en-US" dirty="0" err="1" smtClean="0"/>
              <a:t>icoloectomy</a:t>
            </a:r>
            <a:r>
              <a:rPr lang="en-US" dirty="0" smtClean="0"/>
              <a:t>. He starts by performing a midline laparotomy incision. Through the </a:t>
            </a:r>
            <a:r>
              <a:rPr lang="en-US" dirty="0" err="1" smtClean="0"/>
              <a:t>linea</a:t>
            </a:r>
            <a:r>
              <a:rPr lang="en-US" dirty="0" smtClean="0"/>
              <a:t> alba he notices bleeding from a small muscle at the inferior end of his incision. Which muscle is this?</a:t>
            </a:r>
          </a:p>
          <a:p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Internal </a:t>
            </a:r>
            <a:r>
              <a:rPr lang="en-US" dirty="0" err="1" smtClean="0"/>
              <a:t>obliques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External </a:t>
            </a:r>
            <a:r>
              <a:rPr lang="en-US" dirty="0" err="1" smtClean="0"/>
              <a:t>obliques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Transverse </a:t>
            </a:r>
            <a:r>
              <a:rPr lang="en-US" dirty="0" err="1" smtClean="0"/>
              <a:t>abdominis</a:t>
            </a: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err="1" smtClean="0"/>
              <a:t>Pyramidalis</a:t>
            </a:r>
            <a:r>
              <a:rPr lang="en-US" dirty="0" smtClean="0"/>
              <a:t> </a:t>
            </a:r>
          </a:p>
          <a:p>
            <a:pPr marL="514350" indent="-514350">
              <a:buAutoNum type="alphaLcParenR"/>
            </a:pPr>
            <a:r>
              <a:rPr lang="en-US" dirty="0" smtClean="0"/>
              <a:t>Rectus </a:t>
            </a:r>
            <a:r>
              <a:rPr lang="en-US" dirty="0" err="1" smtClean="0"/>
              <a:t>abdominis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2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Dull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Learning anatomy is not easy</a:t>
            </a:r>
          </a:p>
          <a:p>
            <a:endParaRPr lang="en-US" dirty="0"/>
          </a:p>
          <a:p>
            <a:r>
              <a:rPr lang="en-US" dirty="0" smtClean="0"/>
              <a:t>Repetition is key</a:t>
            </a:r>
          </a:p>
          <a:p>
            <a:endParaRPr lang="en-US" dirty="0"/>
          </a:p>
          <a:p>
            <a:r>
              <a:rPr lang="en-US" dirty="0" smtClean="0"/>
              <a:t>Mnemonics help</a:t>
            </a:r>
          </a:p>
          <a:p>
            <a:endParaRPr lang="en-US" dirty="0"/>
          </a:p>
          <a:p>
            <a:r>
              <a:rPr lang="en-US" dirty="0" smtClean="0"/>
              <a:t>Use in clinical situations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412776"/>
            <a:ext cx="3543169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8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AMK Q3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You are assisting a general surgeon on a femoral hernia repair, he feels like quizzing your anatomy.</a:t>
            </a:r>
            <a:r>
              <a:rPr lang="en-US" dirty="0"/>
              <a:t> </a:t>
            </a:r>
            <a:r>
              <a:rPr lang="en-US" dirty="0" smtClean="0"/>
              <a:t>He asks which does </a:t>
            </a:r>
            <a:r>
              <a:rPr lang="en-US" b="1" u="sng" dirty="0" smtClean="0"/>
              <a:t>NOT</a:t>
            </a:r>
            <a:r>
              <a:rPr lang="en-US" dirty="0" smtClean="0"/>
              <a:t> lie in the femoral sheath?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Femoral nerve</a:t>
            </a:r>
          </a:p>
          <a:p>
            <a:pPr marL="514350" indent="-514350">
              <a:buAutoNum type="alphaLcParenR"/>
            </a:pPr>
            <a:r>
              <a:rPr lang="en-US" dirty="0" smtClean="0"/>
              <a:t>Femoral artery </a:t>
            </a:r>
          </a:p>
          <a:p>
            <a:pPr marL="514350" indent="-514350">
              <a:buAutoNum type="alphaLcParenR"/>
            </a:pPr>
            <a:r>
              <a:rPr lang="en-US" dirty="0" smtClean="0"/>
              <a:t>Femoral vein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Lymphatics</a:t>
            </a:r>
            <a:r>
              <a:rPr lang="en-US" dirty="0" smtClean="0"/>
              <a:t> </a:t>
            </a:r>
          </a:p>
          <a:p>
            <a:pPr marL="514350" indent="-514350">
              <a:buAutoNum type="alphaLcParenR"/>
            </a:pPr>
            <a:r>
              <a:rPr lang="en-US" dirty="0" smtClean="0"/>
              <a:t>Femoral branch of </a:t>
            </a:r>
            <a:r>
              <a:rPr lang="en-US" dirty="0" err="1" smtClean="0"/>
              <a:t>genitofemoral</a:t>
            </a:r>
            <a:r>
              <a:rPr lang="en-US" dirty="0" smtClean="0"/>
              <a:t> nerve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644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AMK Q4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 54 year old gentleman has an open inguinal hernia repair. The surgical inadvertently dissects the </a:t>
            </a:r>
            <a:r>
              <a:rPr lang="en-US" dirty="0" err="1" smtClean="0"/>
              <a:t>ilioinguinal</a:t>
            </a:r>
            <a:r>
              <a:rPr lang="en-US" dirty="0" smtClean="0"/>
              <a:t> nerve. Which of the following is the most likely </a:t>
            </a:r>
            <a:r>
              <a:rPr lang="en-US" b="1" i="1" u="sng" dirty="0" smtClean="0"/>
              <a:t>immediate</a:t>
            </a:r>
            <a:r>
              <a:rPr lang="en-US" b="1" dirty="0" smtClean="0"/>
              <a:t> </a:t>
            </a:r>
            <a:r>
              <a:rPr lang="en-US" dirty="0" smtClean="0"/>
              <a:t>consequence?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Delayed wound healing </a:t>
            </a:r>
          </a:p>
          <a:p>
            <a:pPr marL="514350" indent="-514350">
              <a:buAutoNum type="alphaLcParenR"/>
            </a:pPr>
            <a:r>
              <a:rPr lang="en-US" dirty="0" smtClean="0"/>
              <a:t>Erectile dysfunction</a:t>
            </a:r>
          </a:p>
          <a:p>
            <a:pPr marL="514350" indent="-514350">
              <a:buAutoNum type="alphaLcParenR"/>
            </a:pPr>
            <a:r>
              <a:rPr lang="en-US" dirty="0" smtClean="0"/>
              <a:t>Loss of the </a:t>
            </a:r>
            <a:r>
              <a:rPr lang="en-US" dirty="0" err="1" smtClean="0"/>
              <a:t>cremasteric</a:t>
            </a:r>
            <a:r>
              <a:rPr lang="en-US" dirty="0" smtClean="0"/>
              <a:t> reflex</a:t>
            </a:r>
          </a:p>
          <a:p>
            <a:pPr marL="514350" indent="-514350">
              <a:buAutoNum type="alphaLcParenR"/>
            </a:pPr>
            <a:r>
              <a:rPr lang="en-US" dirty="0" smtClean="0"/>
              <a:t>Loss of sensation over the scrotum</a:t>
            </a:r>
          </a:p>
          <a:p>
            <a:pPr marL="514350" indent="-514350">
              <a:buAutoNum type="alphaLcParenR"/>
            </a:pPr>
            <a:r>
              <a:rPr lang="en-US" dirty="0" smtClean="0"/>
              <a:t>Increased risk of hernia recurrence </a:t>
            </a:r>
          </a:p>
        </p:txBody>
      </p:sp>
    </p:spTree>
    <p:extLst>
      <p:ext uri="{BB962C8B-B14F-4D97-AF65-F5344CB8AC3E}">
        <p14:creationId xmlns:p14="http://schemas.microsoft.com/office/powerpoint/2010/main" val="6021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AMK Q5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Gary is a 26 year old presenting for an elective inguinal hernia repair. It is noted to be a direct hernia. What forms the posterior wall of the inguinal canal?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LcParenR"/>
            </a:pPr>
            <a:r>
              <a:rPr lang="en-US" dirty="0" smtClean="0"/>
              <a:t>Internal oblique</a:t>
            </a:r>
          </a:p>
          <a:p>
            <a:pPr marL="514350" indent="-514350">
              <a:buAutoNum type="alphaLcParenR"/>
            </a:pPr>
            <a:r>
              <a:rPr lang="en-US" dirty="0" smtClean="0"/>
              <a:t>Rectus </a:t>
            </a:r>
            <a:r>
              <a:rPr lang="en-US" dirty="0" err="1" smtClean="0"/>
              <a:t>abdominis</a:t>
            </a:r>
            <a:r>
              <a:rPr lang="en-US" dirty="0" smtClean="0"/>
              <a:t> </a:t>
            </a:r>
          </a:p>
          <a:p>
            <a:pPr marL="514350" indent="-514350">
              <a:buAutoNum type="alphaLcParenR"/>
            </a:pPr>
            <a:r>
              <a:rPr lang="en-US" dirty="0" smtClean="0"/>
              <a:t>Inguinal ligament </a:t>
            </a:r>
          </a:p>
          <a:p>
            <a:pPr marL="514350" indent="-514350">
              <a:buAutoNum type="alphaLcParenR"/>
            </a:pPr>
            <a:r>
              <a:rPr lang="en-US" dirty="0" err="1" smtClean="0"/>
              <a:t>Tranverse</a:t>
            </a:r>
            <a:r>
              <a:rPr lang="en-US" dirty="0" smtClean="0"/>
              <a:t> fascia </a:t>
            </a:r>
          </a:p>
          <a:p>
            <a:pPr marL="514350" indent="-514350">
              <a:buAutoNum type="alphaLcParenR"/>
            </a:pPr>
            <a:r>
              <a:rPr lang="en-US" dirty="0" smtClean="0"/>
              <a:t>External oblique</a:t>
            </a:r>
          </a:p>
          <a:p>
            <a:pPr marL="514350" indent="-51435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14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AMK Q6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A 60 year old lady presents with a small, hard painful lump inferior and lateral to the pubic tubercle. She also has abdominal pain, distension, vomiting and absolute constipation. What is the primary pathology?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 smtClean="0"/>
              <a:t>Inguinal hernia </a:t>
            </a:r>
          </a:p>
          <a:p>
            <a:pPr marL="514350" indent="-514350">
              <a:buAutoNum type="alphaLcParenR"/>
            </a:pPr>
            <a:r>
              <a:rPr lang="en-US" dirty="0" smtClean="0"/>
              <a:t>Femoral hernia </a:t>
            </a:r>
          </a:p>
          <a:p>
            <a:pPr marL="514350" indent="-514350">
              <a:buAutoNum type="alphaLcParenR"/>
            </a:pPr>
            <a:r>
              <a:rPr lang="en-US" dirty="0" smtClean="0"/>
              <a:t>Malignancy</a:t>
            </a:r>
          </a:p>
          <a:p>
            <a:pPr marL="514350" indent="-514350">
              <a:buAutoNum type="alphaLcParenR"/>
            </a:pPr>
            <a:r>
              <a:rPr lang="en-US" dirty="0" smtClean="0"/>
              <a:t>Intussusception </a:t>
            </a:r>
          </a:p>
          <a:p>
            <a:pPr marL="514350" indent="-514350">
              <a:buAutoNum type="alphaLcParenR"/>
            </a:pPr>
            <a:r>
              <a:rPr lang="en-US" dirty="0" smtClean="0"/>
              <a:t>Pregnancy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068960"/>
            <a:ext cx="28067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8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54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for listening</a:t>
            </a:r>
          </a:p>
          <a:p>
            <a:endParaRPr lang="en-US" dirty="0"/>
          </a:p>
          <a:p>
            <a:r>
              <a:rPr lang="en-US" dirty="0" smtClean="0"/>
              <a:t>Take home messages </a:t>
            </a:r>
          </a:p>
          <a:p>
            <a:endParaRPr lang="en-US" dirty="0"/>
          </a:p>
          <a:p>
            <a:r>
              <a:rPr lang="en-US" dirty="0" smtClean="0"/>
              <a:t>Feedback forms (</a:t>
            </a:r>
            <a:r>
              <a:rPr lang="en-US" dirty="0" err="1" smtClean="0"/>
              <a:t>Pleeassssee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4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“Basic Basics” 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827585" y="2420888"/>
            <a:ext cx="3240360" cy="288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/>
        </p:nvSpPr>
        <p:spPr>
          <a:xfrm>
            <a:off x="827584" y="1268760"/>
            <a:ext cx="3240360" cy="11521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827585" y="5301208"/>
            <a:ext cx="3240360" cy="115212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1691681" y="1545377"/>
            <a:ext cx="0" cy="492392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275857" y="1529406"/>
            <a:ext cx="0" cy="492392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63724" y="3212976"/>
            <a:ext cx="4168080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91433" y="4653136"/>
            <a:ext cx="4168080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716016" y="3212977"/>
            <a:ext cx="165618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716016" y="4653136"/>
            <a:ext cx="165618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419872" y="1545377"/>
            <a:ext cx="165618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148064" y="136071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Mid clavicular line 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00545" y="302709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Subcostal line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07364" y="446847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Inter-tubercular line </a:t>
            </a:r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3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omachpicture.com/wp-content/uploads/2014/09/9-abdominal-regions-and-organs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0" t="10002" r="29789" b="56540"/>
          <a:stretch/>
        </p:blipFill>
        <p:spPr bwMode="auto">
          <a:xfrm>
            <a:off x="611560" y="1628800"/>
            <a:ext cx="3993580" cy="471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“Basic Basics” </a:t>
            </a:r>
            <a:endParaRPr lang="en-GB" dirty="0"/>
          </a:p>
        </p:txBody>
      </p:sp>
      <p:pic>
        <p:nvPicPr>
          <p:cNvPr id="1028" name="Picture 4" descr="http://stomachpicture.com/wp-content/uploads/2014/09/9-abdominal-regions-and-organs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4" t="44550" r="12991" b="14014"/>
          <a:stretch/>
        </p:blipFill>
        <p:spPr bwMode="auto">
          <a:xfrm>
            <a:off x="4860032" y="260648"/>
            <a:ext cx="4053623" cy="351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449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Layers of the abdominal wall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28800"/>
            <a:ext cx="3720529" cy="4208930"/>
          </a:xfrm>
        </p:spPr>
        <p:txBody>
          <a:bodyPr/>
          <a:lstStyle/>
          <a:p>
            <a:pPr marL="0" indent="0">
              <a:buNone/>
            </a:pPr>
            <a:r>
              <a:rPr lang="en-GB" i="1" dirty="0" smtClean="0"/>
              <a:t>“When I make my incision, what am I dissecting through”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-</a:t>
            </a:r>
            <a:r>
              <a:rPr lang="en-GB" dirty="0" smtClean="0"/>
              <a:t>Every surgeon ever wishing to torture a Peninsula Medical student -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370" y="1700808"/>
            <a:ext cx="432241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54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ed.uc.edu/labmanuals/GA%20(2009-10)/ABDOMEN/index_files/image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50"/>
          <a:stretch/>
        </p:blipFill>
        <p:spPr bwMode="auto">
          <a:xfrm>
            <a:off x="1331640" y="1916832"/>
            <a:ext cx="6153497" cy="407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Layers of the abdominal wall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10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GB" dirty="0" smtClean="0"/>
              <a:t>Layers of the abdominal wall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546040"/>
            <a:ext cx="303468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</a:t>
            </a:r>
            <a:r>
              <a:rPr lang="en-GB" dirty="0" smtClean="0"/>
              <a:t>ome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</a:t>
            </a:r>
            <a:r>
              <a:rPr lang="en-GB" dirty="0" smtClean="0"/>
              <a:t>tudents 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</a:t>
            </a:r>
            <a:r>
              <a:rPr lang="en-GB" dirty="0" smtClean="0"/>
              <a:t>wig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D</a:t>
            </a:r>
            <a:r>
              <a:rPr lang="en-GB" dirty="0" smtClean="0"/>
              <a:t>rinks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M</a:t>
            </a:r>
            <a:r>
              <a:rPr lang="en-GB" dirty="0" smtClean="0"/>
              <a:t>any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T</a:t>
            </a:r>
            <a:r>
              <a:rPr lang="en-GB" dirty="0" smtClean="0"/>
              <a:t>ry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E</a:t>
            </a:r>
            <a:r>
              <a:rPr lang="en-GB" dirty="0" smtClean="0"/>
              <a:t>njoying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</a:t>
            </a:r>
            <a:r>
              <a:rPr lang="en-GB" dirty="0" smtClean="0"/>
              <a:t>ort  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900" baseline="30000" dirty="0" smtClean="0"/>
              <a:t>1</a:t>
            </a:r>
            <a:r>
              <a:rPr lang="en-GB" sz="900" dirty="0" smtClean="0"/>
              <a:t>Mnemoinic Pascoe J. 2015</a:t>
            </a:r>
          </a:p>
          <a:p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1546041"/>
            <a:ext cx="30346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FF0000"/>
                </a:solidFill>
              </a:rPr>
              <a:t>S</a:t>
            </a:r>
            <a:r>
              <a:rPr lang="en-GB" dirty="0" smtClean="0"/>
              <a:t>kin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S</a:t>
            </a:r>
            <a:r>
              <a:rPr lang="en-GB" dirty="0" err="1" smtClean="0"/>
              <a:t>ubcut</a:t>
            </a:r>
            <a:r>
              <a:rPr lang="en-GB" dirty="0" smtClean="0"/>
              <a:t> fat 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</a:t>
            </a:r>
            <a:r>
              <a:rPr lang="en-GB" dirty="0" smtClean="0"/>
              <a:t>uperficial fascia (Camper’s) 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D</a:t>
            </a:r>
            <a:r>
              <a:rPr lang="en-GB" dirty="0" smtClean="0"/>
              <a:t>eep </a:t>
            </a:r>
            <a:r>
              <a:rPr lang="en-GB" dirty="0" err="1" smtClean="0"/>
              <a:t>fasica</a:t>
            </a:r>
            <a:r>
              <a:rPr lang="en-GB" dirty="0" smtClean="0"/>
              <a:t> (</a:t>
            </a:r>
            <a:r>
              <a:rPr lang="en-GB" dirty="0" err="1" smtClean="0"/>
              <a:t>Scarpa’s</a:t>
            </a:r>
            <a:r>
              <a:rPr lang="en-GB" dirty="0" smtClean="0"/>
              <a:t>) 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M</a:t>
            </a:r>
            <a:r>
              <a:rPr lang="en-GB" dirty="0" smtClean="0"/>
              <a:t>uscles* </a:t>
            </a:r>
          </a:p>
          <a:p>
            <a:r>
              <a:rPr lang="en-GB" dirty="0" err="1" smtClean="0">
                <a:solidFill>
                  <a:srgbClr val="FF0000"/>
                </a:solidFill>
              </a:rPr>
              <a:t>T</a:t>
            </a:r>
            <a:r>
              <a:rPr lang="en-GB" dirty="0" err="1" smtClean="0"/>
              <a:t>ransversalis</a:t>
            </a:r>
            <a:r>
              <a:rPr lang="en-GB" dirty="0" smtClean="0"/>
              <a:t> </a:t>
            </a:r>
            <a:r>
              <a:rPr lang="en-GB" dirty="0" err="1" smtClean="0"/>
              <a:t>fasica</a:t>
            </a:r>
            <a:endParaRPr lang="en-GB" dirty="0" smtClean="0"/>
          </a:p>
          <a:p>
            <a:r>
              <a:rPr lang="en-GB" dirty="0" err="1" smtClean="0">
                <a:solidFill>
                  <a:srgbClr val="FF0000"/>
                </a:solidFill>
              </a:rPr>
              <a:t>E</a:t>
            </a:r>
            <a:r>
              <a:rPr lang="en-GB" dirty="0" err="1" smtClean="0"/>
              <a:t>xtraperitoneal</a:t>
            </a:r>
            <a:r>
              <a:rPr lang="en-GB" dirty="0" smtClean="0"/>
              <a:t> fat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</a:t>
            </a:r>
            <a:r>
              <a:rPr lang="en-GB" dirty="0" smtClean="0"/>
              <a:t>eritoneum 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42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2532</TotalTime>
  <Words>1463</Words>
  <Application>Microsoft Macintosh PowerPoint</Application>
  <PresentationFormat>On-screen Show (4:3)</PresentationFormat>
  <Paragraphs>355</Paragraphs>
  <Slides>45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Revolution</vt:lpstr>
      <vt:lpstr>Peninsula Anatomy Lectures </vt:lpstr>
      <vt:lpstr>What this course adds </vt:lpstr>
      <vt:lpstr>Todays Learning Objectives </vt:lpstr>
      <vt:lpstr>Dull facts</vt:lpstr>
      <vt:lpstr>“Basic Basics” </vt:lpstr>
      <vt:lpstr>“Basic Basics” </vt:lpstr>
      <vt:lpstr>Layers of the abdominal wall </vt:lpstr>
      <vt:lpstr>Layers of the abdominal wall </vt:lpstr>
      <vt:lpstr>Layers of the abdominal wall </vt:lpstr>
      <vt:lpstr>What were those layers???</vt:lpstr>
      <vt:lpstr>Muscles of the abdominal wall</vt:lpstr>
      <vt:lpstr>Abdominal Muscles </vt:lpstr>
      <vt:lpstr>Qualities of a good incision </vt:lpstr>
      <vt:lpstr>Spot that scar </vt:lpstr>
      <vt:lpstr>Spot that scar (I) </vt:lpstr>
      <vt:lpstr>Spot that scar (II) </vt:lpstr>
      <vt:lpstr>Spot that scar (III) </vt:lpstr>
      <vt:lpstr>Spot that scar (IV) </vt:lpstr>
      <vt:lpstr>PowerPoint Presentation</vt:lpstr>
      <vt:lpstr>Hernias </vt:lpstr>
      <vt:lpstr>Complications of hernias aka why do we care??</vt:lpstr>
      <vt:lpstr>Hernia Definition</vt:lpstr>
      <vt:lpstr>Types of abdominal hernias</vt:lpstr>
      <vt:lpstr>Complications of hernias aka why do we care??</vt:lpstr>
      <vt:lpstr>Complications of hernias aka why do we care??</vt:lpstr>
      <vt:lpstr>Inguinal Canal  </vt:lpstr>
      <vt:lpstr>Borders of inguinal canal </vt:lpstr>
      <vt:lpstr>Inguinal ligament markings</vt:lpstr>
      <vt:lpstr>Inguinal Hernias </vt:lpstr>
      <vt:lpstr>Inguinal hernias </vt:lpstr>
      <vt:lpstr>Quick Recap</vt:lpstr>
      <vt:lpstr>Femoral anatomy  </vt:lpstr>
      <vt:lpstr>Femoral Triangle</vt:lpstr>
      <vt:lpstr>Femoral Sheath</vt:lpstr>
      <vt:lpstr>Femoral canal</vt:lpstr>
      <vt:lpstr>Femoral ring (hernias FISL through)</vt:lpstr>
      <vt:lpstr>Groin hernias: Indications for surgical repair</vt:lpstr>
      <vt:lpstr>AMK Q1 </vt:lpstr>
      <vt:lpstr>AMK Q3 </vt:lpstr>
      <vt:lpstr>AMK Q3 </vt:lpstr>
      <vt:lpstr>AMK Q4</vt:lpstr>
      <vt:lpstr>AMK Q5 </vt:lpstr>
      <vt:lpstr>AMK Q6</vt:lpstr>
      <vt:lpstr>PowerPoint Presentation</vt:lpstr>
      <vt:lpstr>DONE!</vt:lpstr>
    </vt:vector>
  </TitlesOfParts>
  <Company>Plymouth ICT Shared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Peninsula Anatomy Lectures</dc:title>
  <dc:creator>PASCOE John, F2 Doctor</dc:creator>
  <cp:lastModifiedBy>John Pascoe</cp:lastModifiedBy>
  <cp:revision>50</cp:revision>
  <dcterms:created xsi:type="dcterms:W3CDTF">2015-10-14T08:33:45Z</dcterms:created>
  <dcterms:modified xsi:type="dcterms:W3CDTF">2015-10-17T08:47:04Z</dcterms:modified>
</cp:coreProperties>
</file>