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notesMasterIdLst>
    <p:notesMasterId r:id="rId19"/>
  </p:notesMasterIdLst>
  <p:sldIdLst>
    <p:sldId id="256" r:id="rId5"/>
    <p:sldId id="257" r:id="rId6"/>
    <p:sldId id="297" r:id="rId7"/>
    <p:sldId id="298" r:id="rId8"/>
    <p:sldId id="258" r:id="rId9"/>
    <p:sldId id="299" r:id="rId10"/>
    <p:sldId id="300" r:id="rId11"/>
    <p:sldId id="303" r:id="rId12"/>
    <p:sldId id="301" r:id="rId13"/>
    <p:sldId id="324" r:id="rId14"/>
    <p:sldId id="304" r:id="rId15"/>
    <p:sldId id="305" r:id="rId16"/>
    <p:sldId id="306" r:id="rId17"/>
    <p:sldId id="30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79" autoAdjust="0"/>
  </p:normalViewPr>
  <p:slideViewPr>
    <p:cSldViewPr>
      <p:cViewPr varScale="1">
        <p:scale>
          <a:sx n="78" d="100"/>
          <a:sy n="78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FCB12-FDA2-49C3-B330-CA664A745E10}" type="datetimeFigureOut">
              <a:rPr lang="en-GB" smtClean="0"/>
              <a:t>10/03/2016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FDA8D-A1F5-42A1-B4D9-248FF4D67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933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DA8D-A1F5-42A1-B4D9-248FF4D6747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81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923-9D43-468C-9E8A-8E22FA4CC57B}" type="datetimeFigureOut">
              <a:rPr lang="en-GB" smtClean="0"/>
              <a:t>10/03/2016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0E8-A6BE-4EF2-9DE4-0BB989036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44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923-9D43-468C-9E8A-8E22FA4CC57B}" type="datetimeFigureOut">
              <a:rPr lang="en-GB" smtClean="0"/>
              <a:t>10/03/2016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0E8-A6BE-4EF2-9DE4-0BB989036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44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923-9D43-468C-9E8A-8E22FA4CC57B}" type="datetimeFigureOut">
              <a:rPr lang="en-GB" smtClean="0"/>
              <a:t>10/03/2016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0E8-A6BE-4EF2-9DE4-0BB989036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6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923-9D43-468C-9E8A-8E22FA4CC57B}" type="datetimeFigureOut">
              <a:rPr lang="en-GB" smtClean="0"/>
              <a:t>10/03/2016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0E8-A6BE-4EF2-9DE4-0BB989036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4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923-9D43-468C-9E8A-8E22FA4CC57B}" type="datetimeFigureOut">
              <a:rPr lang="en-GB" smtClean="0"/>
              <a:t>10/03/2016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0E8-A6BE-4EF2-9DE4-0BB989036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30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923-9D43-468C-9E8A-8E22FA4CC57B}" type="datetimeFigureOut">
              <a:rPr lang="en-GB" smtClean="0"/>
              <a:t>10/03/2016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0E8-A6BE-4EF2-9DE4-0BB989036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53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923-9D43-468C-9E8A-8E22FA4CC57B}" type="datetimeFigureOut">
              <a:rPr lang="en-GB" smtClean="0"/>
              <a:t>10/03/2016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0E8-A6BE-4EF2-9DE4-0BB989036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73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923-9D43-468C-9E8A-8E22FA4CC57B}" type="datetimeFigureOut">
              <a:rPr lang="en-GB" smtClean="0"/>
              <a:t>10/03/2016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0E8-A6BE-4EF2-9DE4-0BB989036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80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923-9D43-468C-9E8A-8E22FA4CC57B}" type="datetimeFigureOut">
              <a:rPr lang="en-GB" smtClean="0"/>
              <a:t>10/03/2016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0E8-A6BE-4EF2-9DE4-0BB989036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923-9D43-468C-9E8A-8E22FA4CC57B}" type="datetimeFigureOut">
              <a:rPr lang="en-GB" smtClean="0"/>
              <a:t>10/03/2016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0E8-A6BE-4EF2-9DE4-0BB989036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04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923-9D43-468C-9E8A-8E22FA4CC57B}" type="datetimeFigureOut">
              <a:rPr lang="en-GB" smtClean="0"/>
              <a:t>10/03/2016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0E8-A6BE-4EF2-9DE4-0BB989036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90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4B923-9D43-468C-9E8A-8E22FA4CC57B}" type="datetimeFigureOut">
              <a:rPr lang="en-GB" smtClean="0"/>
              <a:t>10/03/2016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B80E8-A6BE-4EF2-9DE4-0BB989036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56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Peninsula Anatomy Lectures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Session 2 – Oesophageal anatomy &amp; </a:t>
            </a:r>
            <a:r>
              <a:rPr lang="en-GB" smtClean="0"/>
              <a:t>pathology </a:t>
            </a:r>
            <a:r>
              <a:rPr lang="en-GB" smtClean="0"/>
              <a:t>(Part 1)</a:t>
            </a:r>
            <a:endParaRPr lang="en-GB" dirty="0"/>
          </a:p>
          <a:p>
            <a:r>
              <a:rPr lang="en-GB" dirty="0" smtClean="0"/>
              <a:t>John Pascoe </a:t>
            </a:r>
          </a:p>
          <a:p>
            <a:r>
              <a:rPr lang="en-GB" dirty="0" smtClean="0"/>
              <a:t>F2 </a:t>
            </a:r>
            <a:r>
              <a:rPr lang="en-GB" dirty="0" err="1" smtClean="0"/>
              <a:t>Derriford</a:t>
            </a:r>
            <a:r>
              <a:rPr lang="en-GB" dirty="0" smtClean="0"/>
              <a:t> Hospital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6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Oesophageal musculature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88024" y="1556792"/>
            <a:ext cx="3072457" cy="4968552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Mucosa - three </a:t>
            </a:r>
            <a:r>
              <a:rPr lang="en-GB" b="1" dirty="0" err="1"/>
              <a:t>subgoup</a:t>
            </a:r>
            <a:r>
              <a:rPr lang="en-GB" b="1" dirty="0"/>
              <a:t> layers: inner epithelial layer, a loose connective tissue layer (lamina </a:t>
            </a:r>
            <a:r>
              <a:rPr lang="en-GB" b="1" dirty="0" err="1"/>
              <a:t>propria</a:t>
            </a:r>
            <a:r>
              <a:rPr lang="en-GB" b="1" dirty="0"/>
              <a:t>), and a thin smooth muscle layer (</a:t>
            </a:r>
            <a:r>
              <a:rPr lang="en-GB" b="1" dirty="0" err="1"/>
              <a:t>muscularis</a:t>
            </a:r>
            <a:r>
              <a:rPr lang="en-GB" b="1" dirty="0"/>
              <a:t> mucosa).</a:t>
            </a:r>
            <a:endParaRPr lang="en-GB" dirty="0"/>
          </a:p>
          <a:p>
            <a:r>
              <a:rPr lang="en-GB" b="1" dirty="0" err="1" smtClean="0"/>
              <a:t>Submucosa</a:t>
            </a:r>
            <a:r>
              <a:rPr lang="en-GB" b="1" dirty="0" smtClean="0"/>
              <a:t>- connective tissue layer </a:t>
            </a:r>
            <a:endParaRPr lang="en-GB" dirty="0"/>
          </a:p>
          <a:p>
            <a:r>
              <a:rPr lang="en-GB" b="1" dirty="0"/>
              <a:t>The </a:t>
            </a:r>
            <a:r>
              <a:rPr lang="en-GB" b="1" dirty="0" err="1"/>
              <a:t>muscularis</a:t>
            </a:r>
            <a:r>
              <a:rPr lang="en-GB" b="1" dirty="0"/>
              <a:t> is made of an inner circular muscle zone and an outer longitudinal muscle zone. </a:t>
            </a:r>
            <a:endParaRPr lang="en-GB" b="1" dirty="0" smtClean="0"/>
          </a:p>
          <a:p>
            <a:r>
              <a:rPr lang="en-GB" b="1" dirty="0"/>
              <a:t>T</a:t>
            </a:r>
            <a:r>
              <a:rPr lang="en-GB" b="1" dirty="0" smtClean="0"/>
              <a:t>he </a:t>
            </a:r>
            <a:r>
              <a:rPr lang="en-GB" b="1" dirty="0" err="1"/>
              <a:t>adventia</a:t>
            </a:r>
            <a:r>
              <a:rPr lang="en-GB" b="1" dirty="0"/>
              <a:t>, contains the supporting nerves and </a:t>
            </a:r>
            <a:r>
              <a:rPr lang="en-GB" b="1" dirty="0" smtClean="0"/>
              <a:t>vessels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860" t="13308"/>
          <a:stretch/>
        </p:blipFill>
        <p:spPr>
          <a:xfrm>
            <a:off x="755576" y="1916832"/>
            <a:ext cx="3600400" cy="4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approach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556792"/>
            <a:ext cx="5832648" cy="462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Swallowing physiology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3544416"/>
          </a:xfrm>
        </p:spPr>
        <p:txBody>
          <a:bodyPr>
            <a:normAutofit/>
          </a:bodyPr>
          <a:lstStyle/>
          <a:p>
            <a:r>
              <a:rPr lang="en-US" dirty="0" smtClean="0"/>
              <a:t>Three phases - </a:t>
            </a:r>
            <a:r>
              <a:rPr lang="en-US" dirty="0"/>
              <a:t>Initially voluntary then reflex </a:t>
            </a:r>
            <a:endParaRPr lang="en-US" dirty="0" smtClean="0"/>
          </a:p>
          <a:p>
            <a:r>
              <a:rPr lang="en-US" dirty="0" smtClean="0"/>
              <a:t>Oral </a:t>
            </a:r>
          </a:p>
          <a:p>
            <a:pPr lvl="1"/>
            <a:r>
              <a:rPr lang="en-US" dirty="0" smtClean="0"/>
              <a:t>Bolus of food passes back. Hits pharynx and activates reflexes. </a:t>
            </a:r>
          </a:p>
          <a:p>
            <a:r>
              <a:rPr lang="en-US" dirty="0" smtClean="0"/>
              <a:t>Pharyngeal (&lt;1 second) </a:t>
            </a:r>
          </a:p>
          <a:p>
            <a:pPr lvl="1"/>
            <a:r>
              <a:rPr lang="en-US" dirty="0" smtClean="0"/>
              <a:t>Soft palate pulled up. Vocal cords pushed together. UOS relax. Superior constrictor muscle contracts. Peristaltic wave initiated.  </a:t>
            </a:r>
          </a:p>
          <a:p>
            <a:r>
              <a:rPr lang="en-US" dirty="0" smtClean="0"/>
              <a:t>Oesophageal </a:t>
            </a:r>
          </a:p>
          <a:p>
            <a:pPr lvl="1"/>
            <a:r>
              <a:rPr lang="en-US" dirty="0" smtClean="0"/>
              <a:t>UOS constricts. Autonomic peristalsis. Passes through LOS.</a:t>
            </a:r>
          </a:p>
          <a:p>
            <a:pPr lvl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51520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https://</a:t>
            </a:r>
            <a:r>
              <a:rPr lang="en-US" dirty="0" err="1">
                <a:solidFill>
                  <a:srgbClr val="FFFFFF"/>
                </a:solidFill>
              </a:rPr>
              <a:t>www.youtube.com</a:t>
            </a:r>
            <a:r>
              <a:rPr lang="en-US" dirty="0">
                <a:solidFill>
                  <a:srgbClr val="FFFFFF"/>
                </a:solidFill>
              </a:rPr>
              <a:t>/</a:t>
            </a:r>
            <a:r>
              <a:rPr lang="en-US" dirty="0" err="1">
                <a:solidFill>
                  <a:srgbClr val="FFFFFF"/>
                </a:solidFill>
              </a:rPr>
              <a:t>watch?v</a:t>
            </a:r>
            <a:r>
              <a:rPr lang="en-US" dirty="0">
                <a:solidFill>
                  <a:srgbClr val="FFFFFF"/>
                </a:solidFill>
              </a:rPr>
              <a:t>=YQm5RCz9Pxc</a:t>
            </a:r>
          </a:p>
        </p:txBody>
      </p:sp>
    </p:spTree>
    <p:extLst>
      <p:ext uri="{BB962C8B-B14F-4D97-AF65-F5344CB8AC3E}">
        <p14:creationId xmlns:p14="http://schemas.microsoft.com/office/powerpoint/2010/main" val="109500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Oesophageal Sphincter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1" y="1844824"/>
            <a:ext cx="4032448" cy="4208930"/>
          </a:xfrm>
        </p:spPr>
        <p:txBody>
          <a:bodyPr>
            <a:normAutofit/>
          </a:bodyPr>
          <a:lstStyle/>
          <a:p>
            <a:r>
              <a:rPr lang="en-US" dirty="0" smtClean="0"/>
              <a:t>A multitude of anatomical &amp; physiological factors that allow food to pass from Oesophagus to stomach:</a:t>
            </a:r>
          </a:p>
          <a:p>
            <a:r>
              <a:rPr lang="en-US" dirty="0" smtClean="0"/>
              <a:t>A zone of circular smooth muscle at the distal </a:t>
            </a:r>
            <a:r>
              <a:rPr lang="en-US" dirty="0" err="1" smtClean="0"/>
              <a:t>oesophagus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right diaphragmatic crus </a:t>
            </a:r>
          </a:p>
          <a:p>
            <a:r>
              <a:rPr lang="en-US" dirty="0" smtClean="0"/>
              <a:t>The angle of his </a:t>
            </a:r>
          </a:p>
          <a:p>
            <a:r>
              <a:rPr lang="en-US" dirty="0" smtClean="0"/>
              <a:t>Intraluminal mucosal flap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3933056"/>
            <a:ext cx="3919056" cy="2494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475101"/>
            <a:ext cx="3888432" cy="23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8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Recap….That was a lot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55576" y="2276871"/>
            <a:ext cx="7596822" cy="1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42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this course adds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Anatomy for exams and for pushy surgical blocks </a:t>
            </a:r>
          </a:p>
          <a:p>
            <a:endParaRPr lang="en-GB" dirty="0" smtClean="0"/>
          </a:p>
          <a:p>
            <a:r>
              <a:rPr lang="en-GB" dirty="0" smtClean="0"/>
              <a:t>Clinical situations </a:t>
            </a:r>
          </a:p>
          <a:p>
            <a:endParaRPr lang="en-GB" dirty="0" smtClean="0"/>
          </a:p>
          <a:p>
            <a:r>
              <a:rPr lang="en-GB" dirty="0" smtClean="0"/>
              <a:t>Practice AMK questions </a:t>
            </a:r>
          </a:p>
          <a:p>
            <a:endParaRPr lang="en-GB" dirty="0" smtClean="0"/>
          </a:p>
          <a:p>
            <a:r>
              <a:rPr lang="en-GB" dirty="0" smtClean="0"/>
              <a:t>We need your feedback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09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Dull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Learning anatomy is not easy</a:t>
            </a:r>
          </a:p>
          <a:p>
            <a:endParaRPr lang="en-US" dirty="0"/>
          </a:p>
          <a:p>
            <a:r>
              <a:rPr lang="en-US" dirty="0" smtClean="0"/>
              <a:t>Repetition is key</a:t>
            </a:r>
          </a:p>
          <a:p>
            <a:endParaRPr lang="en-US" dirty="0"/>
          </a:p>
          <a:p>
            <a:r>
              <a:rPr lang="en-US" dirty="0" smtClean="0"/>
              <a:t>Mnemonics help</a:t>
            </a:r>
          </a:p>
          <a:p>
            <a:endParaRPr lang="en-US" dirty="0"/>
          </a:p>
          <a:p>
            <a:r>
              <a:rPr lang="en-US" dirty="0" smtClean="0"/>
              <a:t>Use in clinical situations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412776"/>
            <a:ext cx="3543169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56792"/>
            <a:ext cx="7680969" cy="4696962"/>
          </a:xfrm>
        </p:spPr>
        <p:txBody>
          <a:bodyPr>
            <a:normAutofit/>
          </a:bodyPr>
          <a:lstStyle/>
          <a:p>
            <a:r>
              <a:rPr lang="en-US" dirty="0" smtClean="0"/>
              <a:t>Session 1: Abdominal Wall &amp; Hernias</a:t>
            </a:r>
          </a:p>
          <a:p>
            <a:r>
              <a:rPr lang="en-US" dirty="0" smtClean="0"/>
              <a:t>Session 2: Oesophagus</a:t>
            </a:r>
          </a:p>
          <a:p>
            <a:r>
              <a:rPr lang="en-US" dirty="0" smtClean="0"/>
              <a:t>Session 3: Stomach &amp; duodenum </a:t>
            </a:r>
          </a:p>
          <a:p>
            <a:r>
              <a:rPr lang="en-US" dirty="0" smtClean="0"/>
              <a:t>Session 4: Hepatic/Pancreatic/Biliary </a:t>
            </a:r>
          </a:p>
          <a:p>
            <a:r>
              <a:rPr lang="en-US" dirty="0" smtClean="0"/>
              <a:t>Session 5: Large Bowel, Rectum &amp; Anus</a:t>
            </a:r>
          </a:p>
          <a:p>
            <a:r>
              <a:rPr lang="en-US" dirty="0" smtClean="0"/>
              <a:t>Session 6: The neck</a:t>
            </a:r>
          </a:p>
          <a:p>
            <a:r>
              <a:rPr lang="en-US" dirty="0" smtClean="0"/>
              <a:t>Session 7: The upper limb</a:t>
            </a:r>
          </a:p>
          <a:p>
            <a:r>
              <a:rPr lang="en-US" dirty="0" smtClean="0"/>
              <a:t>Session </a:t>
            </a:r>
            <a:r>
              <a:rPr lang="en-US" dirty="0"/>
              <a:t>9</a:t>
            </a:r>
            <a:r>
              <a:rPr lang="en-US" dirty="0" smtClean="0"/>
              <a:t>: The lower limb</a:t>
            </a:r>
          </a:p>
          <a:p>
            <a:r>
              <a:rPr lang="en-US" dirty="0" smtClean="0"/>
              <a:t>Session 10: The Brain &amp; Spinal Cord* </a:t>
            </a:r>
          </a:p>
          <a:p>
            <a:r>
              <a:rPr lang="en-US" dirty="0" smtClean="0"/>
              <a:t>Session 11: Cardio-respiratory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34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Todays Learning Objectives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3072457" cy="4208930"/>
          </a:xfrm>
        </p:spPr>
        <p:txBody>
          <a:bodyPr/>
          <a:lstStyle/>
          <a:p>
            <a:r>
              <a:rPr lang="en-GB" dirty="0" smtClean="0"/>
              <a:t>Anatomy &amp; function of the oesophagus relating to pathology</a:t>
            </a:r>
          </a:p>
          <a:p>
            <a:endParaRPr lang="en-GB" dirty="0" smtClean="0"/>
          </a:p>
          <a:p>
            <a:r>
              <a:rPr lang="en-GB" dirty="0" smtClean="0"/>
              <a:t>+ lots of pictures &amp; AMK questions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844824"/>
            <a:ext cx="4575605" cy="343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Oesophagus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2928441" cy="420893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25 cm long </a:t>
            </a:r>
          </a:p>
          <a:p>
            <a:pPr>
              <a:buFontTx/>
              <a:buChar char="-"/>
            </a:pPr>
            <a:r>
              <a:rPr lang="en-US" dirty="0" smtClean="0"/>
              <a:t>Divided into thirds</a:t>
            </a:r>
          </a:p>
          <a:p>
            <a:pPr lvl="1">
              <a:buFontTx/>
              <a:buChar char="-"/>
            </a:pPr>
            <a:r>
              <a:rPr lang="en-US" dirty="0" smtClean="0"/>
              <a:t>Upper (cervical)</a:t>
            </a:r>
          </a:p>
          <a:p>
            <a:pPr lvl="1">
              <a:buFontTx/>
              <a:buChar char="-"/>
            </a:pPr>
            <a:r>
              <a:rPr lang="en-US" dirty="0" smtClean="0"/>
              <a:t>Middle (thoracic)</a:t>
            </a:r>
          </a:p>
          <a:p>
            <a:pPr lvl="1">
              <a:buFontTx/>
              <a:buChar char="-"/>
            </a:pPr>
            <a:r>
              <a:rPr lang="en-US" dirty="0" smtClean="0"/>
              <a:t>Lower (thoracic &amp; abdomen) </a:t>
            </a:r>
          </a:p>
          <a:p>
            <a:pPr>
              <a:buFontTx/>
              <a:buChar char="-"/>
            </a:pPr>
            <a:r>
              <a:rPr lang="en-US" dirty="0" smtClean="0"/>
              <a:t>Surgical approaches differ for different pathologies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836712"/>
            <a:ext cx="489654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4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Oesophagus – Arterial supply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88024" y="1484784"/>
            <a:ext cx="3072457" cy="496855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Upper</a:t>
            </a:r>
          </a:p>
          <a:p>
            <a:pPr lvl="1">
              <a:buFontTx/>
              <a:buChar char="-"/>
            </a:pPr>
            <a:r>
              <a:rPr lang="en-US" dirty="0" smtClean="0"/>
              <a:t>Inferior thyroid artery  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Middle </a:t>
            </a:r>
          </a:p>
          <a:p>
            <a:pPr lvl="1">
              <a:buFontTx/>
              <a:buChar char="-"/>
            </a:pPr>
            <a:r>
              <a:rPr lang="en-US" dirty="0" smtClean="0"/>
              <a:t>Oesophageal branches from aorta &amp; bronchial arteries 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Lower </a:t>
            </a:r>
          </a:p>
          <a:p>
            <a:pPr lvl="1">
              <a:buFontTx/>
              <a:buChar char="-"/>
            </a:pPr>
            <a:r>
              <a:rPr lang="en-US" dirty="0" smtClean="0"/>
              <a:t>Branches from left gastric &amp; left inferior phrenic arteries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036" r="10359" b="47812"/>
          <a:stretch/>
        </p:blipFill>
        <p:spPr>
          <a:xfrm>
            <a:off x="755576" y="1484784"/>
            <a:ext cx="3941535" cy="493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Oesophagus – Venous drainage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580112" y="1484784"/>
            <a:ext cx="3072457" cy="496855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Upper</a:t>
            </a:r>
          </a:p>
          <a:p>
            <a:pPr lvl="1">
              <a:buFontTx/>
              <a:buChar char="-"/>
            </a:pPr>
            <a:r>
              <a:rPr lang="en-US" dirty="0" smtClean="0"/>
              <a:t>Inferior thyroid, vertebral &amp; brachiocephalic vein </a:t>
            </a:r>
          </a:p>
          <a:p>
            <a:pPr>
              <a:buFontTx/>
              <a:buChar char="-"/>
            </a:pPr>
            <a:r>
              <a:rPr lang="en-US" dirty="0" smtClean="0"/>
              <a:t>Middle </a:t>
            </a:r>
          </a:p>
          <a:p>
            <a:pPr lvl="1">
              <a:buFontTx/>
              <a:buChar char="-"/>
            </a:pPr>
            <a:r>
              <a:rPr lang="en-US" dirty="0" smtClean="0"/>
              <a:t>Azygos &amp; hemi-</a:t>
            </a:r>
            <a:r>
              <a:rPr lang="en-US" dirty="0" err="1" smtClean="0"/>
              <a:t>azygos</a:t>
            </a:r>
            <a:r>
              <a:rPr lang="en-US" dirty="0" smtClean="0"/>
              <a:t> veins 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Lower </a:t>
            </a:r>
          </a:p>
          <a:p>
            <a:pPr lvl="1">
              <a:buFontTx/>
              <a:buChar char="-"/>
            </a:pPr>
            <a:r>
              <a:rPr lang="en-US" dirty="0" smtClean="0"/>
              <a:t>L gastric vein draining into the portal system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419" t="6464" r="6715" b="4259"/>
          <a:stretch/>
        </p:blipFill>
        <p:spPr>
          <a:xfrm>
            <a:off x="587037" y="1556791"/>
            <a:ext cx="5065084" cy="500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6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Oesophagus – Lymphatic supply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88024" y="1556792"/>
            <a:ext cx="3072457" cy="496855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Upper</a:t>
            </a:r>
          </a:p>
          <a:p>
            <a:pPr lvl="1">
              <a:buFontTx/>
              <a:buChar char="-"/>
            </a:pPr>
            <a:r>
              <a:rPr lang="en-US" dirty="0" smtClean="0"/>
              <a:t>Deep cervical</a:t>
            </a:r>
          </a:p>
          <a:p>
            <a:pPr>
              <a:buFontTx/>
              <a:buChar char="-"/>
            </a:pPr>
            <a:r>
              <a:rPr lang="en-US" dirty="0" smtClean="0"/>
              <a:t>Middle </a:t>
            </a:r>
          </a:p>
          <a:p>
            <a:pPr lvl="1">
              <a:buFontTx/>
              <a:buChar char="-"/>
            </a:pPr>
            <a:r>
              <a:rPr lang="en-US" dirty="0" smtClean="0"/>
              <a:t>Posterior </a:t>
            </a:r>
            <a:r>
              <a:rPr lang="en-US" dirty="0" err="1" smtClean="0"/>
              <a:t>mediastinal</a:t>
            </a:r>
            <a:r>
              <a:rPr lang="en-US" dirty="0" smtClean="0"/>
              <a:t> &amp; tracheobronchial nodes</a:t>
            </a:r>
          </a:p>
          <a:p>
            <a:pPr>
              <a:buFontTx/>
              <a:buChar char="-"/>
            </a:pPr>
            <a:r>
              <a:rPr lang="en-US" dirty="0" smtClean="0"/>
              <a:t>Lower </a:t>
            </a:r>
          </a:p>
          <a:p>
            <a:pPr lvl="1">
              <a:buFontTx/>
              <a:buChar char="-"/>
            </a:pPr>
            <a:r>
              <a:rPr lang="en-US" dirty="0" smtClean="0"/>
              <a:t>L gastric &amp; celiac nodes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28800"/>
            <a:ext cx="3385009" cy="42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49971EC4B47449AF69EA41E617918B" ma:contentTypeVersion="3" ma:contentTypeDescription="Create a new document." ma:contentTypeScope="" ma:versionID="ceed760ad2bbd15a551b1722eae499ac">
  <xsd:schema xmlns:xsd="http://www.w3.org/2001/XMLSchema" xmlns:xs="http://www.w3.org/2001/XMLSchema" xmlns:p="http://schemas.microsoft.com/office/2006/metadata/properties" xmlns:ns3="3ec1c4e6-a15e-45bd-98c7-0bddb683a14a" targetNamespace="http://schemas.microsoft.com/office/2006/metadata/properties" ma:root="true" ma:fieldsID="54e56d51d45488d9ac67f30606dc0d2a" ns3:_="">
    <xsd:import namespace="3ec1c4e6-a15e-45bd-98c7-0bddb683a14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1c4e6-a15e-45bd-98c7-0bddb683a1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ec1c4e6-a15e-45bd-98c7-0bddb683a14a">
      <UserInfo>
        <DisplayName>(pcmd) Cindy Suwito</DisplayName>
        <AccountId>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3953A3B-B82D-4A0D-B162-8430CEF3F2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FE75E6-1F3D-4ACC-9834-7BFAE101B8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1c4e6-a15e-45bd-98c7-0bddb683a1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289DF3-6FD0-410E-B3F4-020948AADE3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ec1c4e6-a15e-45bd-98c7-0bddb683a14a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10212</TotalTime>
  <Words>409</Words>
  <Application>Microsoft Office PowerPoint</Application>
  <PresentationFormat>On-screen Show (4:3)</PresentationFormat>
  <Paragraphs>89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Peninsula Anatomy Lectures </vt:lpstr>
      <vt:lpstr>What this course adds </vt:lpstr>
      <vt:lpstr>Dull facts</vt:lpstr>
      <vt:lpstr>Big Picture </vt:lpstr>
      <vt:lpstr>Todays Learning Objectives </vt:lpstr>
      <vt:lpstr>Oesophagus</vt:lpstr>
      <vt:lpstr>Oesophagus – Arterial supply </vt:lpstr>
      <vt:lpstr>Oesophagus – Venous drainage </vt:lpstr>
      <vt:lpstr>Oesophagus – Lymphatic supply </vt:lpstr>
      <vt:lpstr>Oesophageal musculature</vt:lpstr>
      <vt:lpstr>Surgical approach </vt:lpstr>
      <vt:lpstr>Swallowing physiology </vt:lpstr>
      <vt:lpstr>Lower Oesophageal Sphincter </vt:lpstr>
      <vt:lpstr>Recap….That was a lot </vt:lpstr>
    </vt:vector>
  </TitlesOfParts>
  <Company>Plymouth ICT Shared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Peninsula Anatomy Lectures</dc:title>
  <dc:creator>PASCOE John, F2 Doctor</dc:creator>
  <cp:lastModifiedBy>andrew.burgin@students.pcmd.ac.uk</cp:lastModifiedBy>
  <cp:revision>100</cp:revision>
  <dcterms:created xsi:type="dcterms:W3CDTF">2015-10-14T08:33:45Z</dcterms:created>
  <dcterms:modified xsi:type="dcterms:W3CDTF">2016-03-10T16:37:18Z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0x0101008E49971EC4B47449AF69EA41E617918B</vt:lpwstr>
  </property>
  <property fmtid="{D5CDD505-2E9C-101B-9397-08002B2CF9AE}" pid="3" name="IsMyDocuments">
    <vt:bool>true</vt:bool>
  </property>
</Properties>
</file>