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5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2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2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2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4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2187-C081-4DCF-9450-6F2407A92847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ECB5-4AF9-46CD-B569-0AD9E944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Peninsula Anatomy Lectures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Session 2 – Oesophageal anatomy </a:t>
            </a:r>
            <a:r>
              <a:rPr lang="en-GB" smtClean="0"/>
              <a:t>&amp; </a:t>
            </a:r>
            <a:r>
              <a:rPr lang="en-GB" smtClean="0"/>
              <a:t>pathology (Part 2) </a:t>
            </a:r>
            <a:endParaRPr lang="en-GB" dirty="0"/>
          </a:p>
          <a:p>
            <a:r>
              <a:rPr lang="en-GB" dirty="0" smtClean="0"/>
              <a:t>John Pascoe </a:t>
            </a:r>
          </a:p>
          <a:p>
            <a:r>
              <a:rPr lang="en-GB" dirty="0" smtClean="0"/>
              <a:t>F2 </a:t>
            </a:r>
            <a:r>
              <a:rPr lang="en-GB" dirty="0" err="1" smtClean="0"/>
              <a:t>Derriford</a:t>
            </a:r>
            <a:r>
              <a:rPr lang="en-GB" dirty="0" smtClean="0"/>
              <a:t> Hospital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Hiatus Hernias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4080569" cy="4208930"/>
          </a:xfrm>
        </p:spPr>
        <p:txBody>
          <a:bodyPr/>
          <a:lstStyle/>
          <a:p>
            <a:r>
              <a:rPr lang="en-US" dirty="0" smtClean="0"/>
              <a:t>Type 1 </a:t>
            </a:r>
          </a:p>
          <a:p>
            <a:pPr lvl="1"/>
            <a:r>
              <a:rPr lang="en-US" dirty="0" smtClean="0"/>
              <a:t>Sliding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2 </a:t>
            </a:r>
          </a:p>
          <a:p>
            <a:pPr lvl="1"/>
            <a:r>
              <a:rPr lang="en-US" dirty="0" err="1" smtClean="0"/>
              <a:t>Paraoesophageal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Type 3 </a:t>
            </a:r>
          </a:p>
          <a:p>
            <a:pPr lvl="1"/>
            <a:r>
              <a:rPr lang="en-US" dirty="0" smtClean="0"/>
              <a:t>Mixed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39" t="1" r="31126" b="3711"/>
          <a:stretch/>
        </p:blipFill>
        <p:spPr>
          <a:xfrm>
            <a:off x="5015880" y="1340769"/>
            <a:ext cx="2384090" cy="2983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62" r="18948"/>
          <a:stretch/>
        </p:blipFill>
        <p:spPr>
          <a:xfrm>
            <a:off x="7752185" y="1340768"/>
            <a:ext cx="249206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4872657" cy="42089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Marcus is a 58 year old builder who has developed chest pain and dysphagia to solids and liquids over a week. This is associated with profuse </a:t>
            </a:r>
            <a:r>
              <a:rPr lang="en-US" dirty="0" err="1" smtClean="0"/>
              <a:t>vomitting</a:t>
            </a:r>
            <a:r>
              <a:rPr lang="en-US" dirty="0" smtClean="0"/>
              <a:t>. It came on at rest. He has no PMH or cardiovascular risk factors. </a:t>
            </a:r>
          </a:p>
          <a:p>
            <a:pPr marL="0" indent="0">
              <a:buNone/>
            </a:pPr>
            <a:r>
              <a:rPr lang="en-US" dirty="0" smtClean="0"/>
              <a:t>The hospital have performed blood tests with troponins, an ECG, CXR &amp; even angiography have not yet found any abnormalities. </a:t>
            </a:r>
          </a:p>
          <a:p>
            <a:pPr marL="0" indent="0">
              <a:buNone/>
            </a:pPr>
            <a:r>
              <a:rPr lang="en-US" dirty="0" smtClean="0"/>
              <a:t>What is the most likely diagnosis?</a:t>
            </a:r>
          </a:p>
          <a:p>
            <a:pPr marL="457200" indent="-457200">
              <a:buAutoNum type="alphaLcParenR"/>
            </a:pPr>
            <a:r>
              <a:rPr lang="en-US" dirty="0" smtClean="0"/>
              <a:t>Oesophageal spasm </a:t>
            </a:r>
          </a:p>
          <a:p>
            <a:pPr marL="457200" indent="-457200">
              <a:buAutoNum type="alphaLcParenR"/>
            </a:pPr>
            <a:r>
              <a:rPr lang="en-US" dirty="0" smtClean="0"/>
              <a:t>Achalasia</a:t>
            </a:r>
          </a:p>
          <a:p>
            <a:pPr marL="457200" indent="-457200">
              <a:buAutoNum type="alphaLcParenR"/>
            </a:pPr>
            <a:r>
              <a:rPr lang="en-US" dirty="0" err="1" smtClean="0"/>
              <a:t>Chaga’s</a:t>
            </a:r>
            <a:r>
              <a:rPr lang="en-US" dirty="0" smtClean="0"/>
              <a:t> disease</a:t>
            </a:r>
          </a:p>
          <a:p>
            <a:pPr marL="457200" indent="-457200">
              <a:buAutoNum type="alphaLcParenR"/>
            </a:pPr>
            <a:r>
              <a:rPr lang="en-US" dirty="0" smtClean="0"/>
              <a:t>Stroke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988840"/>
            <a:ext cx="2890044" cy="42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260648"/>
            <a:ext cx="7583487" cy="588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Achalasia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7" y="908720"/>
            <a:ext cx="7824985" cy="4208930"/>
          </a:xfrm>
        </p:spPr>
        <p:txBody>
          <a:bodyPr/>
          <a:lstStyle/>
          <a:p>
            <a:r>
              <a:rPr lang="en-US" dirty="0" smtClean="0"/>
              <a:t>“A condition of by high LOS pressure &amp; failure of LOS relaxation as well as poor peristalsis throughout the </a:t>
            </a:r>
            <a:r>
              <a:rPr lang="en-US" dirty="0" err="1" smtClean="0"/>
              <a:t>oesophagus</a:t>
            </a:r>
            <a:r>
              <a:rPr lang="en-US" dirty="0" smtClean="0"/>
              <a:t>” </a:t>
            </a:r>
          </a:p>
          <a:p>
            <a:r>
              <a:rPr lang="en-US" dirty="0" err="1" smtClean="0"/>
              <a:t>Aetiology</a:t>
            </a:r>
            <a:r>
              <a:rPr lang="en-US" dirty="0" smtClean="0"/>
              <a:t> unknown – degeneration of the myenteric plexus </a:t>
            </a:r>
          </a:p>
          <a:p>
            <a:r>
              <a:rPr lang="en-US" dirty="0" smtClean="0"/>
              <a:t>Ix: OGD/barium swallow/</a:t>
            </a:r>
            <a:r>
              <a:rPr lang="en-US" b="1" u="sng" dirty="0" smtClean="0"/>
              <a:t>manometry*</a:t>
            </a:r>
          </a:p>
          <a:p>
            <a:r>
              <a:rPr lang="en-US" dirty="0" err="1" smtClean="0"/>
              <a:t>Mx</a:t>
            </a:r>
            <a:r>
              <a:rPr lang="en-US" dirty="0" smtClean="0"/>
              <a:t>: </a:t>
            </a:r>
            <a:r>
              <a:rPr lang="en-US" dirty="0" err="1" smtClean="0"/>
              <a:t>Ballon</a:t>
            </a:r>
            <a:r>
              <a:rPr lang="en-US" dirty="0" smtClean="0"/>
              <a:t> dilatation/ Heller’s </a:t>
            </a:r>
            <a:r>
              <a:rPr lang="en-US" dirty="0" err="1" smtClean="0"/>
              <a:t>myotomy</a:t>
            </a:r>
            <a:r>
              <a:rPr lang="en-US" dirty="0" smtClean="0"/>
              <a:t>/</a:t>
            </a:r>
            <a:r>
              <a:rPr lang="en-US" dirty="0" err="1" smtClean="0"/>
              <a:t>botox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4149081"/>
            <a:ext cx="8280920" cy="22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motility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3504505" cy="4208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Primary </a:t>
            </a:r>
          </a:p>
          <a:p>
            <a:pPr>
              <a:buFontTx/>
              <a:buChar char="-"/>
            </a:pPr>
            <a:r>
              <a:rPr lang="en-US" dirty="0" smtClean="0"/>
              <a:t>Achalasia </a:t>
            </a:r>
          </a:p>
          <a:p>
            <a:pPr>
              <a:buFontTx/>
              <a:buChar char="-"/>
            </a:pPr>
            <a:r>
              <a:rPr lang="en-US" dirty="0" smtClean="0"/>
              <a:t>Diffuse oesophageal spasm </a:t>
            </a:r>
          </a:p>
          <a:p>
            <a:pPr marL="0" indent="0">
              <a:buNone/>
            </a:pPr>
            <a:r>
              <a:rPr lang="en-US" dirty="0" smtClean="0"/>
              <a:t>Secondary </a:t>
            </a:r>
          </a:p>
          <a:p>
            <a:pPr>
              <a:buFontTx/>
              <a:buChar char="-"/>
            </a:pPr>
            <a:r>
              <a:rPr lang="en-US" dirty="0" smtClean="0"/>
              <a:t>Autoimmune</a:t>
            </a:r>
          </a:p>
          <a:p>
            <a:pPr>
              <a:buFontTx/>
              <a:buChar char="-"/>
            </a:pPr>
            <a:r>
              <a:rPr lang="en-US" dirty="0" err="1" smtClean="0"/>
              <a:t>Chaga’s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smtClean="0"/>
              <a:t>DM</a:t>
            </a:r>
          </a:p>
          <a:p>
            <a:pPr>
              <a:buFontTx/>
              <a:buChar char="-"/>
            </a:pPr>
            <a:r>
              <a:rPr lang="en-US" dirty="0" smtClean="0"/>
              <a:t>Amyloid </a:t>
            </a:r>
          </a:p>
          <a:p>
            <a:pPr>
              <a:buFontTx/>
              <a:buChar char="-"/>
            </a:pPr>
            <a:r>
              <a:rPr lang="en-US" dirty="0" smtClean="0"/>
              <a:t>Myasthenia Gravis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74" y="1772816"/>
            <a:ext cx="4384150" cy="43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Oesophageal perforation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4152577" cy="42089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Three main types</a:t>
            </a:r>
          </a:p>
          <a:p>
            <a:pPr lvl="1"/>
            <a:r>
              <a:rPr lang="en-US" dirty="0" smtClean="0"/>
              <a:t>Spontaneous </a:t>
            </a:r>
            <a:endParaRPr lang="en-US" dirty="0"/>
          </a:p>
          <a:p>
            <a:pPr lvl="1"/>
            <a:r>
              <a:rPr lang="en-US" dirty="0" smtClean="0"/>
              <a:t>Penetrating injury </a:t>
            </a:r>
            <a:endParaRPr lang="en-US" dirty="0"/>
          </a:p>
          <a:p>
            <a:pPr lvl="1"/>
            <a:r>
              <a:rPr lang="en-US" dirty="0" err="1" smtClean="0"/>
              <a:t>Iatorogenic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Treatment aims </a:t>
            </a:r>
          </a:p>
          <a:p>
            <a:pPr lvl="1"/>
            <a:r>
              <a:rPr lang="en-US" dirty="0" err="1" smtClean="0"/>
              <a:t>Resus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NBM</a:t>
            </a:r>
          </a:p>
          <a:p>
            <a:pPr lvl="1"/>
            <a:r>
              <a:rPr lang="en-US" dirty="0" err="1" smtClean="0"/>
              <a:t>Abx</a:t>
            </a:r>
            <a:endParaRPr lang="en-US" dirty="0"/>
          </a:p>
          <a:p>
            <a:pPr lvl="1"/>
            <a:r>
              <a:rPr lang="en-US" dirty="0" smtClean="0"/>
              <a:t>PN</a:t>
            </a:r>
            <a:endParaRPr lang="en-US" dirty="0"/>
          </a:p>
          <a:p>
            <a:pPr lvl="1"/>
            <a:r>
              <a:rPr lang="en-US" dirty="0" smtClean="0"/>
              <a:t>PPI’s/analgesia</a:t>
            </a:r>
          </a:p>
          <a:p>
            <a:pPr lvl="1"/>
            <a:r>
              <a:rPr lang="en-US" dirty="0"/>
              <a:t>Conservative before </a:t>
            </a:r>
            <a:r>
              <a:rPr lang="en-US" dirty="0" smtClean="0"/>
              <a:t>Surgical intervention unless massive rupture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628800"/>
            <a:ext cx="3403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Roy is a 70 year old male with a 6/12 history of fatigue, weight loss, palpable cervical lymph nodes &amp; he has come to see his GP as he has been struggling to swallow solids. </a:t>
            </a:r>
          </a:p>
          <a:p>
            <a:pPr marL="0" indent="0">
              <a:buNone/>
            </a:pPr>
            <a:r>
              <a:rPr lang="en-US" dirty="0" smtClean="0"/>
              <a:t>What is Roy’s most likely diagnosis?</a:t>
            </a:r>
          </a:p>
          <a:p>
            <a:pPr marL="457200" indent="-457200">
              <a:buAutoNum type="alphaLcParenR"/>
            </a:pPr>
            <a:r>
              <a:rPr lang="en-US" dirty="0" smtClean="0"/>
              <a:t>Non-</a:t>
            </a:r>
            <a:r>
              <a:rPr lang="en-US" dirty="0" err="1" smtClean="0"/>
              <a:t>Hodgkins</a:t>
            </a:r>
            <a:r>
              <a:rPr lang="en-US" dirty="0" smtClean="0"/>
              <a:t> Lymphoma </a:t>
            </a:r>
          </a:p>
          <a:p>
            <a:pPr marL="457200" indent="-457200">
              <a:buAutoNum type="alphaLcParenR"/>
            </a:pPr>
            <a:r>
              <a:rPr lang="en-US" dirty="0" smtClean="0"/>
              <a:t>Oesophageal cancer </a:t>
            </a:r>
          </a:p>
          <a:p>
            <a:pPr marL="457200" indent="-457200">
              <a:buAutoNum type="alphaLcParenR"/>
            </a:pPr>
            <a:r>
              <a:rPr lang="en-US" dirty="0" smtClean="0"/>
              <a:t>GORD </a:t>
            </a:r>
          </a:p>
          <a:p>
            <a:pPr marL="457200" indent="-457200">
              <a:buAutoNum type="alphaLcParenR"/>
            </a:pPr>
            <a:r>
              <a:rPr lang="en-US" dirty="0" smtClean="0"/>
              <a:t>Peptic ulcer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116632"/>
            <a:ext cx="7583487" cy="1044388"/>
          </a:xfrm>
        </p:spPr>
        <p:txBody>
          <a:bodyPr/>
          <a:lstStyle/>
          <a:p>
            <a:r>
              <a:rPr lang="en-US" dirty="0" smtClean="0"/>
              <a:t>Oesophageal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7" y="1196752"/>
            <a:ext cx="4224585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M:F 3:1. Rare&lt;40 </a:t>
            </a:r>
          </a:p>
          <a:p>
            <a:r>
              <a:rPr lang="en-US" dirty="0" smtClean="0"/>
              <a:t>Geographic preponderance</a:t>
            </a:r>
          </a:p>
          <a:p>
            <a:r>
              <a:rPr lang="en-US" dirty="0" smtClean="0"/>
              <a:t>Main subtypes </a:t>
            </a:r>
          </a:p>
          <a:p>
            <a:pPr lvl="1"/>
            <a:r>
              <a:rPr lang="en-US" dirty="0" smtClean="0"/>
              <a:t>Adenocarcinoma </a:t>
            </a:r>
          </a:p>
          <a:p>
            <a:pPr lvl="1"/>
            <a:r>
              <a:rPr lang="en-US" dirty="0" smtClean="0"/>
              <a:t>SCC</a:t>
            </a:r>
          </a:p>
          <a:p>
            <a:pPr lvl="1"/>
            <a:r>
              <a:rPr lang="en-US" dirty="0" smtClean="0"/>
              <a:t>Rarer subtypes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4005064"/>
            <a:ext cx="8019256" cy="2320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84032" y="1196752"/>
            <a:ext cx="4032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Diagnosis </a:t>
            </a: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OGD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EUSS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CT </a:t>
            </a:r>
            <a:r>
              <a:rPr lang="en-US" sz="2400" dirty="0">
                <a:solidFill>
                  <a:schemeClr val="bg1"/>
                </a:solidFill>
              </a:rPr>
              <a:t>TAP/PET</a:t>
            </a:r>
          </a:p>
        </p:txBody>
      </p:sp>
    </p:spTree>
    <p:extLst>
      <p:ext uri="{BB962C8B-B14F-4D97-AF65-F5344CB8AC3E}">
        <p14:creationId xmlns:p14="http://schemas.microsoft.com/office/powerpoint/2010/main" val="21139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Oesophageal Ca.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year survival 25% </a:t>
            </a:r>
          </a:p>
          <a:p>
            <a:r>
              <a:rPr lang="en-US" dirty="0" smtClean="0"/>
              <a:t>Stage using the TNM system – No </a:t>
            </a:r>
            <a:r>
              <a:rPr lang="en-US" dirty="0" err="1" smtClean="0"/>
              <a:t>mets</a:t>
            </a:r>
            <a:r>
              <a:rPr lang="en-US" dirty="0" smtClean="0"/>
              <a:t> and fit – evaluate for surgery </a:t>
            </a:r>
          </a:p>
          <a:p>
            <a:r>
              <a:rPr lang="en-US" dirty="0" err="1" smtClean="0"/>
              <a:t>Neoadjuvant</a:t>
            </a:r>
            <a:r>
              <a:rPr lang="en-US" dirty="0" smtClean="0"/>
              <a:t> chemotherapy/radiotherapy may be used </a:t>
            </a:r>
          </a:p>
          <a:p>
            <a:r>
              <a:rPr lang="en-US" dirty="0" smtClean="0"/>
              <a:t>Only a small proportion of patients are suitable for resection – palliative measures may often be more appropriate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4368601" cy="4208930"/>
          </a:xfrm>
        </p:spPr>
        <p:txBody>
          <a:bodyPr/>
          <a:lstStyle/>
          <a:p>
            <a:r>
              <a:rPr lang="en-US" dirty="0" smtClean="0"/>
              <a:t>Ivor – Lewis procedure </a:t>
            </a:r>
          </a:p>
          <a:p>
            <a:endParaRPr lang="en-US" dirty="0"/>
          </a:p>
          <a:p>
            <a:r>
              <a:rPr lang="en-US" dirty="0" err="1" smtClean="0"/>
              <a:t>Mckeown</a:t>
            </a:r>
            <a:r>
              <a:rPr lang="en-US" dirty="0" smtClean="0"/>
              <a:t> three phase </a:t>
            </a:r>
            <a:r>
              <a:rPr lang="en-US" dirty="0" err="1" smtClean="0"/>
              <a:t>oesophagectomy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Trans-hiatal resection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</a:p>
          <a:p>
            <a:endParaRPr lang="en-US" dirty="0"/>
          </a:p>
          <a:p>
            <a:r>
              <a:rPr lang="en-US" dirty="0" smtClean="0"/>
              <a:t>Take home messages </a:t>
            </a:r>
          </a:p>
          <a:p>
            <a:endParaRPr lang="en-US" dirty="0"/>
          </a:p>
          <a:p>
            <a:r>
              <a:rPr lang="en-US" dirty="0" smtClean="0"/>
              <a:t>Feedback forms (PLEASSSSSSEEE)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Oesophageal pathology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3864545" cy="4208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Dysphagia </a:t>
            </a:r>
          </a:p>
          <a:p>
            <a:endParaRPr lang="en-US" dirty="0"/>
          </a:p>
          <a:p>
            <a:r>
              <a:rPr lang="en-US" dirty="0" smtClean="0"/>
              <a:t>Odynophagia </a:t>
            </a:r>
          </a:p>
          <a:p>
            <a:endParaRPr lang="en-US" dirty="0"/>
          </a:p>
          <a:p>
            <a:r>
              <a:rPr lang="en-US" dirty="0" smtClean="0"/>
              <a:t>Symptoms often overlap </a:t>
            </a:r>
          </a:p>
          <a:p>
            <a:endParaRPr lang="en-US" dirty="0" smtClean="0"/>
          </a:p>
          <a:p>
            <a:r>
              <a:rPr lang="en-US" dirty="0" smtClean="0"/>
              <a:t>Many ways to classify &amp; differentiate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484785"/>
            <a:ext cx="3162052" cy="47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oesophageal problems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556792"/>
            <a:ext cx="6336704" cy="44831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9456952">
            <a:off x="6901252" y="1266740"/>
            <a:ext cx="1296144" cy="21602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8208" y="6926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 forget the neurological causes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8168" y="2204864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definitive – Think of: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Infections (thrush/herpes/pharyngitis)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Reflux oesophagitis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Investigating oesophageal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7" y="1772816"/>
            <a:ext cx="2664296" cy="42089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OGD </a:t>
            </a:r>
          </a:p>
          <a:p>
            <a:endParaRPr lang="en-US" dirty="0" smtClean="0"/>
          </a:p>
          <a:p>
            <a:r>
              <a:rPr lang="en-US" dirty="0" smtClean="0"/>
              <a:t>Barium swallow</a:t>
            </a:r>
          </a:p>
          <a:p>
            <a:endParaRPr lang="en-US" dirty="0" smtClean="0"/>
          </a:p>
          <a:p>
            <a:r>
              <a:rPr lang="en-US" dirty="0" err="1" smtClean="0"/>
              <a:t>Manometery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pH studies </a:t>
            </a:r>
          </a:p>
          <a:p>
            <a:endParaRPr lang="en-US" dirty="0" smtClean="0"/>
          </a:p>
          <a:p>
            <a:r>
              <a:rPr lang="en-US" dirty="0" smtClean="0"/>
              <a:t>CT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1484784"/>
            <a:ext cx="2593042" cy="207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17" t="27811" b="3253"/>
          <a:stretch/>
        </p:blipFill>
        <p:spPr>
          <a:xfrm>
            <a:off x="7706757" y="1556792"/>
            <a:ext cx="2697181" cy="2952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9" y="3645024"/>
            <a:ext cx="326989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Sarah is a 45 year old female who for a year has been suffering from worsening indigestion. She has little PMH other obesity &amp; smoking.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Carry on the history?</a:t>
            </a:r>
          </a:p>
          <a:p>
            <a:pPr marL="0" indent="0">
              <a:buNone/>
            </a:pPr>
            <a:r>
              <a:rPr lang="en-US" dirty="0" smtClean="0"/>
              <a:t>What tests do you want as the acute GP in hospital? </a:t>
            </a:r>
          </a:p>
          <a:p>
            <a:pPr marL="0" indent="0">
              <a:buNone/>
            </a:pPr>
            <a:r>
              <a:rPr lang="en-US" dirty="0" smtClean="0"/>
              <a:t>What is the most likely diagnosis?</a:t>
            </a:r>
          </a:p>
          <a:p>
            <a:pPr marL="457200" indent="-457200">
              <a:buAutoNum type="alphaLcParenR"/>
            </a:pPr>
            <a:r>
              <a:rPr lang="en-US" dirty="0" smtClean="0"/>
              <a:t>Angina </a:t>
            </a:r>
          </a:p>
          <a:p>
            <a:pPr marL="457200" indent="-457200">
              <a:buAutoNum type="alphaLcParenR"/>
            </a:pPr>
            <a:r>
              <a:rPr lang="en-US" dirty="0" smtClean="0"/>
              <a:t>Oesophageal Cancer </a:t>
            </a:r>
          </a:p>
          <a:p>
            <a:pPr marL="457200" indent="-457200">
              <a:buAutoNum type="alphaLcParenR"/>
            </a:pPr>
            <a:r>
              <a:rPr lang="en-US" dirty="0" smtClean="0"/>
              <a:t>Musculoskeletal CP </a:t>
            </a:r>
          </a:p>
          <a:p>
            <a:pPr marL="457200" indent="-457200">
              <a:buAutoNum type="alphaLcParenR"/>
            </a:pPr>
            <a:r>
              <a:rPr lang="en-US" dirty="0" smtClean="0"/>
              <a:t>Biliary colic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lphaLcParenR"/>
            </a:pPr>
            <a:endParaRPr lang="en-US" dirty="0" smtClean="0"/>
          </a:p>
          <a:p>
            <a:pPr marL="457200" indent="-4572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“The presence of gastric contents in the </a:t>
            </a:r>
            <a:r>
              <a:rPr lang="en-US" dirty="0" err="1" smtClean="0"/>
              <a:t>oesophagus</a:t>
            </a:r>
            <a:r>
              <a:rPr lang="en-US" dirty="0" smtClean="0"/>
              <a:t> for  a prolonged period of time”</a:t>
            </a:r>
          </a:p>
          <a:p>
            <a:r>
              <a:rPr lang="en-US" dirty="0" smtClean="0"/>
              <a:t>Often associated with a hiatus hernia </a:t>
            </a:r>
          </a:p>
          <a:p>
            <a:r>
              <a:rPr lang="en-US" dirty="0" smtClean="0"/>
              <a:t>Three factors keep gastric contents from the Oesophagus</a:t>
            </a:r>
          </a:p>
          <a:p>
            <a:pPr lvl="1">
              <a:buFontTx/>
              <a:buChar char="-"/>
            </a:pPr>
            <a:r>
              <a:rPr lang="en-US" dirty="0" smtClean="0"/>
              <a:t>Oesophageal clearance </a:t>
            </a:r>
          </a:p>
          <a:p>
            <a:pPr lvl="1">
              <a:buFontTx/>
              <a:buChar char="-"/>
            </a:pPr>
            <a:r>
              <a:rPr lang="en-US" dirty="0" smtClean="0"/>
              <a:t>LOS competence</a:t>
            </a:r>
          </a:p>
          <a:p>
            <a:pPr lvl="1">
              <a:buFontTx/>
              <a:buChar char="-"/>
            </a:pPr>
            <a:r>
              <a:rPr lang="en-US" dirty="0" smtClean="0"/>
              <a:t>Gastric clearance </a:t>
            </a:r>
          </a:p>
          <a:p>
            <a:r>
              <a:rPr lang="en-US" dirty="0" smtClean="0"/>
              <a:t>May lead to: </a:t>
            </a:r>
          </a:p>
          <a:p>
            <a:pPr lvl="1">
              <a:buFontTx/>
              <a:buChar char="-"/>
            </a:pPr>
            <a:r>
              <a:rPr lang="en-US" dirty="0" smtClean="0"/>
              <a:t>Strictures </a:t>
            </a:r>
          </a:p>
          <a:p>
            <a:pPr lvl="1">
              <a:buFontTx/>
              <a:buChar char="-"/>
            </a:pPr>
            <a:r>
              <a:rPr lang="en-US" dirty="0" smtClean="0"/>
              <a:t>Barrett’s Oesophagus**</a:t>
            </a:r>
          </a:p>
          <a:p>
            <a:pPr lvl="1">
              <a:buFontTx/>
              <a:buChar char="-"/>
            </a:pPr>
            <a:r>
              <a:rPr lang="en-US" dirty="0" smtClean="0"/>
              <a:t>Mild bleeding </a:t>
            </a:r>
          </a:p>
          <a:p>
            <a:pPr marL="2825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9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Diagnosing GORD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3792" y="148478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1FBB1"/>
                </a:solidFill>
              </a:rPr>
              <a:t>Worrying features or &gt;55</a:t>
            </a:r>
            <a:endParaRPr lang="en-US" sz="1400" dirty="0">
              <a:solidFill>
                <a:srgbClr val="F1FBB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59896" y="22048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12024" y="191683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84032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Yes </a:t>
            </a:r>
            <a:endParaRPr lang="en-US" dirty="0">
              <a:solidFill>
                <a:srgbClr val="F1FBB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2144" y="15567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OGD with biopsies +/- CT</a:t>
            </a:r>
            <a:endParaRPr lang="en-US" dirty="0">
              <a:solidFill>
                <a:srgbClr val="F1FBB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1824" y="22048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No</a:t>
            </a:r>
            <a:endParaRPr lang="en-US" dirty="0">
              <a:solidFill>
                <a:srgbClr val="F1FBB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808" y="27089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1FBB1"/>
                </a:solidFill>
              </a:rPr>
              <a:t>H.Pylori</a:t>
            </a:r>
            <a:r>
              <a:rPr lang="en-US" dirty="0">
                <a:solidFill>
                  <a:srgbClr val="F1FBB1"/>
                </a:solidFill>
              </a:rPr>
              <a:t> test </a:t>
            </a:r>
            <a:endParaRPr lang="en-US" dirty="0">
              <a:solidFill>
                <a:srgbClr val="F1FBB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07968" y="292494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07969" y="2492896"/>
            <a:ext cx="51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+</a:t>
            </a:r>
            <a:r>
              <a:rPr lang="en-US" dirty="0" err="1">
                <a:solidFill>
                  <a:srgbClr val="F1FBB1"/>
                </a:solidFill>
              </a:rPr>
              <a:t>ve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44072" y="263691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Eradication therapy</a:t>
            </a:r>
            <a:endParaRPr lang="en-US" dirty="0">
              <a:solidFill>
                <a:srgbClr val="F1FBB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59896" y="299695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83833" y="3140968"/>
            <a:ext cx="472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-</a:t>
            </a:r>
            <a:r>
              <a:rPr lang="en-US" dirty="0" err="1">
                <a:solidFill>
                  <a:srgbClr val="F1FBB1"/>
                </a:solidFill>
              </a:rPr>
              <a:t>ve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95800" y="47251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OGD with biopsies +/- CT</a:t>
            </a:r>
            <a:endParaRPr lang="en-US" dirty="0">
              <a:solidFill>
                <a:srgbClr val="F1FBB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59896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39816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1/12 PPI </a:t>
            </a:r>
            <a:endParaRPr lang="en-US" dirty="0">
              <a:solidFill>
                <a:srgbClr val="F1FBB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9656" y="41490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No improvement</a:t>
            </a:r>
            <a:endParaRPr lang="en-US" dirty="0">
              <a:solidFill>
                <a:srgbClr val="F1FBB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0136" y="38610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1FBB1"/>
                </a:solidFill>
              </a:rPr>
              <a:t>Further Ix</a:t>
            </a:r>
            <a:endParaRPr lang="en-US" dirty="0">
              <a:solidFill>
                <a:srgbClr val="F1FBB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23992" y="4365104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256240" y="2276872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6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6" grpId="0"/>
      <p:bldP spid="17" grpId="0"/>
      <p:bldP spid="25" grpId="0"/>
      <p:bldP spid="26" grpId="0"/>
      <p:bldP spid="28" grpId="0"/>
      <p:bldP spid="29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GORD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484784"/>
            <a:ext cx="4392488" cy="42089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Conservative</a:t>
            </a:r>
          </a:p>
          <a:p>
            <a:pPr lvl="1"/>
            <a:r>
              <a:rPr lang="en-US" dirty="0" smtClean="0"/>
              <a:t>Weight loss/stop smoking/stop drinking/avoid large meals </a:t>
            </a:r>
          </a:p>
          <a:p>
            <a:r>
              <a:rPr lang="en-US" dirty="0" smtClean="0"/>
              <a:t>Medical </a:t>
            </a:r>
          </a:p>
          <a:p>
            <a:pPr lvl="1"/>
            <a:r>
              <a:rPr lang="en-US" dirty="0" smtClean="0"/>
              <a:t>Antacids/PPI’s/Metoclopramide/H2-antagonists </a:t>
            </a:r>
          </a:p>
          <a:p>
            <a:r>
              <a:rPr lang="en-US" dirty="0" smtClean="0"/>
              <a:t>Surgical </a:t>
            </a:r>
          </a:p>
          <a:p>
            <a:pPr lvl="1"/>
            <a:r>
              <a:rPr lang="en-US" dirty="0" smtClean="0"/>
              <a:t>Most procedures aim to increase lower oesophageal competence by wrapping the stomach </a:t>
            </a:r>
          </a:p>
          <a:p>
            <a:pPr lvl="1"/>
            <a:r>
              <a:rPr lang="en-US" dirty="0" smtClean="0"/>
              <a:t>Most common procedure is a </a:t>
            </a:r>
            <a:r>
              <a:rPr lang="en-US" dirty="0" err="1" smtClean="0"/>
              <a:t>Nissen’s</a:t>
            </a:r>
            <a:r>
              <a:rPr lang="en-US" dirty="0" smtClean="0"/>
              <a:t> fundoplication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137" y="723790"/>
            <a:ext cx="3400835" cy="2705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501008"/>
            <a:ext cx="3327648" cy="29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Hiatus hernia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64" y="1828800"/>
            <a:ext cx="3288481" cy="42089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“The protrusion of an organ, usually the stomach, through the oesophageal hiatus in the diaphragm” </a:t>
            </a:r>
          </a:p>
          <a:p>
            <a:endParaRPr lang="en-US" dirty="0" smtClean="0"/>
          </a:p>
          <a:p>
            <a:r>
              <a:rPr lang="en-US" dirty="0" smtClean="0"/>
              <a:t>Often asymptomatic. </a:t>
            </a:r>
          </a:p>
          <a:p>
            <a:endParaRPr lang="en-US" dirty="0"/>
          </a:p>
          <a:p>
            <a:r>
              <a:rPr lang="en-US" dirty="0" smtClean="0"/>
              <a:t>May be associated with GORD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3" y="548680"/>
            <a:ext cx="2147457" cy="2160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548680"/>
            <a:ext cx="2394266" cy="2160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8142" r="8910"/>
          <a:stretch/>
        </p:blipFill>
        <p:spPr>
          <a:xfrm>
            <a:off x="5663953" y="2780929"/>
            <a:ext cx="2160240" cy="2206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1" y="2780928"/>
            <a:ext cx="242840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Peninsula Anatomy Lectures </vt:lpstr>
      <vt:lpstr>Oesophageal pathology </vt:lpstr>
      <vt:lpstr>Approaching oesophageal problems </vt:lpstr>
      <vt:lpstr>Investigating oesophageal disease </vt:lpstr>
      <vt:lpstr>Case 1   </vt:lpstr>
      <vt:lpstr>GORD</vt:lpstr>
      <vt:lpstr>Diagnosing GORD </vt:lpstr>
      <vt:lpstr>Managing GORD </vt:lpstr>
      <vt:lpstr>Hiatus hernia </vt:lpstr>
      <vt:lpstr>Hiatus Hernias </vt:lpstr>
      <vt:lpstr>Case 2 </vt:lpstr>
      <vt:lpstr>Achalasia</vt:lpstr>
      <vt:lpstr>Other motility disorders </vt:lpstr>
      <vt:lpstr>Oesophageal perforation </vt:lpstr>
      <vt:lpstr>Case 4 </vt:lpstr>
      <vt:lpstr>Oesophageal cancer </vt:lpstr>
      <vt:lpstr>Management of Oesophageal Ca. </vt:lpstr>
      <vt:lpstr>Surgical approach </vt:lpstr>
      <vt:lpstr>DONE!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Peninsula Anatomy Lectures </dc:title>
  <dc:creator>andrew.burgin@students.pcmd.ac.uk</dc:creator>
  <cp:lastModifiedBy>andrew.burgin@students.pcmd.ac.uk</cp:lastModifiedBy>
  <cp:revision>1</cp:revision>
  <dcterms:created xsi:type="dcterms:W3CDTF">2016-03-10T16:36:16Z</dcterms:created>
  <dcterms:modified xsi:type="dcterms:W3CDTF">2016-03-10T16:36:40Z</dcterms:modified>
</cp:coreProperties>
</file>