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24"/>
  </p:notesMasterIdLst>
  <p:handoutMasterIdLst>
    <p:handoutMasterId r:id="rId25"/>
  </p:handoutMasterIdLst>
  <p:sldIdLst>
    <p:sldId id="256" r:id="rId2"/>
    <p:sldId id="257" r:id="rId3"/>
    <p:sldId id="297" r:id="rId4"/>
    <p:sldId id="298" r:id="rId5"/>
    <p:sldId id="258" r:id="rId6"/>
    <p:sldId id="299" r:id="rId7"/>
    <p:sldId id="300" r:id="rId8"/>
    <p:sldId id="302" r:id="rId9"/>
    <p:sldId id="303" r:id="rId10"/>
    <p:sldId id="301" r:id="rId11"/>
    <p:sldId id="304" r:id="rId12"/>
    <p:sldId id="305" r:id="rId13"/>
    <p:sldId id="307" r:id="rId14"/>
    <p:sldId id="308" r:id="rId15"/>
    <p:sldId id="309" r:id="rId16"/>
    <p:sldId id="310" r:id="rId17"/>
    <p:sldId id="312" r:id="rId18"/>
    <p:sldId id="319" r:id="rId19"/>
    <p:sldId id="313" r:id="rId20"/>
    <p:sldId id="317" r:id="rId21"/>
    <p:sldId id="315" r:id="rId22"/>
    <p:sldId id="31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79" autoAdjust="0"/>
  </p:normalViewPr>
  <p:slideViewPr>
    <p:cSldViewPr>
      <p:cViewPr varScale="1">
        <p:scale>
          <a:sx n="78" d="100"/>
          <a:sy n="78" d="100"/>
        </p:scale>
        <p:origin x="159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CD17DF-DAD5-0444-BBE8-5A2692DC376F}" type="datetimeFigureOut">
              <a:rPr lang="en-US" smtClean="0"/>
              <a:t>3/10/2016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737045-8BBF-294E-ACAA-662D8AC2A109}" type="slidenum">
              <a:rPr lang="en-US" smtClean="0"/>
              <a:t>‹#›</a:t>
            </a:fld>
            <a:endParaRPr lang="en-US"/>
          </a:p>
        </p:txBody>
      </p:sp>
    </p:spTree>
    <p:extLst>
      <p:ext uri="{BB962C8B-B14F-4D97-AF65-F5344CB8AC3E}">
        <p14:creationId xmlns:p14="http://schemas.microsoft.com/office/powerpoint/2010/main" val="1222411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9FCB12-FDA2-49C3-B330-CA664A745E10}" type="datetimeFigureOut">
              <a:rPr lang="en-GB" smtClean="0"/>
              <a:t>10/03/2016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3FDA8D-A1F5-42A1-B4D9-248FF4D6747E}" type="slidenum">
              <a:rPr lang="en-GB" smtClean="0"/>
              <a:t>‹#›</a:t>
            </a:fld>
            <a:endParaRPr lang="en-GB"/>
          </a:p>
        </p:txBody>
      </p:sp>
    </p:spTree>
    <p:extLst>
      <p:ext uri="{BB962C8B-B14F-4D97-AF65-F5344CB8AC3E}">
        <p14:creationId xmlns:p14="http://schemas.microsoft.com/office/powerpoint/2010/main" val="4059933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FDA8D-A1F5-42A1-B4D9-248FF4D6747E}" type="slidenum">
              <a:rPr lang="en-GB" smtClean="0"/>
              <a:t>4</a:t>
            </a:fld>
            <a:endParaRPr lang="en-GB"/>
          </a:p>
        </p:txBody>
      </p:sp>
    </p:spTree>
    <p:extLst>
      <p:ext uri="{BB962C8B-B14F-4D97-AF65-F5344CB8AC3E}">
        <p14:creationId xmlns:p14="http://schemas.microsoft.com/office/powerpoint/2010/main" val="3045813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03FDA8D-A1F5-42A1-B4D9-248FF4D6747E}" type="slidenum">
              <a:rPr lang="en-GB" smtClean="0"/>
              <a:t>8</a:t>
            </a:fld>
            <a:endParaRPr lang="en-GB"/>
          </a:p>
        </p:txBody>
      </p:sp>
    </p:spTree>
    <p:extLst>
      <p:ext uri="{BB962C8B-B14F-4D97-AF65-F5344CB8AC3E}">
        <p14:creationId xmlns:p14="http://schemas.microsoft.com/office/powerpoint/2010/main" val="1081653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ED4B923-9D43-468C-9E8A-8E22FA4CC57B}" type="datetimeFigureOut">
              <a:rPr lang="en-GB" smtClean="0"/>
              <a:t>10/03/2016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3B80E8-A6BE-4EF2-9DE4-0BB989036550}" type="slidenum">
              <a:rPr lang="en-GB" smtClean="0"/>
              <a:t>‹#›</a:t>
            </a:fld>
            <a:endParaRPr lang="en-GB"/>
          </a:p>
        </p:txBody>
      </p:sp>
    </p:spTree>
    <p:extLst>
      <p:ext uri="{BB962C8B-B14F-4D97-AF65-F5344CB8AC3E}">
        <p14:creationId xmlns:p14="http://schemas.microsoft.com/office/powerpoint/2010/main" val="2495307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D4B923-9D43-468C-9E8A-8E22FA4CC57B}" type="datetimeFigureOut">
              <a:rPr lang="en-GB" smtClean="0"/>
              <a:t>10/03/2016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3B80E8-A6BE-4EF2-9DE4-0BB989036550}" type="slidenum">
              <a:rPr lang="en-GB" smtClean="0"/>
              <a:t>‹#›</a:t>
            </a:fld>
            <a:endParaRPr lang="en-GB"/>
          </a:p>
        </p:txBody>
      </p:sp>
    </p:spTree>
    <p:extLst>
      <p:ext uri="{BB962C8B-B14F-4D97-AF65-F5344CB8AC3E}">
        <p14:creationId xmlns:p14="http://schemas.microsoft.com/office/powerpoint/2010/main" val="406697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D4B923-9D43-468C-9E8A-8E22FA4CC57B}" type="datetimeFigureOut">
              <a:rPr lang="en-GB" smtClean="0"/>
              <a:t>10/03/2016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3B80E8-A6BE-4EF2-9DE4-0BB989036550}" type="slidenum">
              <a:rPr lang="en-GB" smtClean="0"/>
              <a:t>‹#›</a:t>
            </a:fld>
            <a:endParaRPr lang="en-GB"/>
          </a:p>
        </p:txBody>
      </p:sp>
    </p:spTree>
    <p:extLst>
      <p:ext uri="{BB962C8B-B14F-4D97-AF65-F5344CB8AC3E}">
        <p14:creationId xmlns:p14="http://schemas.microsoft.com/office/powerpoint/2010/main" val="949301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D4B923-9D43-468C-9E8A-8E22FA4CC57B}" type="datetimeFigureOut">
              <a:rPr lang="en-GB" smtClean="0"/>
              <a:t>10/03/2016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3B80E8-A6BE-4EF2-9DE4-0BB989036550}" type="slidenum">
              <a:rPr lang="en-GB" smtClean="0"/>
              <a:t>‹#›</a:t>
            </a:fld>
            <a:endParaRPr lang="en-GB"/>
          </a:p>
        </p:txBody>
      </p:sp>
    </p:spTree>
    <p:extLst>
      <p:ext uri="{BB962C8B-B14F-4D97-AF65-F5344CB8AC3E}">
        <p14:creationId xmlns:p14="http://schemas.microsoft.com/office/powerpoint/2010/main" val="1848846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D4B923-9D43-468C-9E8A-8E22FA4CC57B}" type="datetimeFigureOut">
              <a:rPr lang="en-GB" smtClean="0"/>
              <a:t>10/03/2016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3B80E8-A6BE-4EF2-9DE4-0BB989036550}" type="slidenum">
              <a:rPr lang="en-GB" smtClean="0"/>
              <a:t>‹#›</a:t>
            </a:fld>
            <a:endParaRPr lang="en-GB"/>
          </a:p>
        </p:txBody>
      </p:sp>
    </p:spTree>
    <p:extLst>
      <p:ext uri="{BB962C8B-B14F-4D97-AF65-F5344CB8AC3E}">
        <p14:creationId xmlns:p14="http://schemas.microsoft.com/office/powerpoint/2010/main" val="1146464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D4B923-9D43-468C-9E8A-8E22FA4CC57B}" type="datetimeFigureOut">
              <a:rPr lang="en-GB" smtClean="0"/>
              <a:t>10/03/2016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3B80E8-A6BE-4EF2-9DE4-0BB989036550}" type="slidenum">
              <a:rPr lang="en-GB" smtClean="0"/>
              <a:t>‹#›</a:t>
            </a:fld>
            <a:endParaRPr lang="en-GB"/>
          </a:p>
        </p:txBody>
      </p:sp>
    </p:spTree>
    <p:extLst>
      <p:ext uri="{BB962C8B-B14F-4D97-AF65-F5344CB8AC3E}">
        <p14:creationId xmlns:p14="http://schemas.microsoft.com/office/powerpoint/2010/main" val="3400192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ED4B923-9D43-468C-9E8A-8E22FA4CC57B}" type="datetimeFigureOut">
              <a:rPr lang="en-GB" smtClean="0"/>
              <a:t>10/03/2016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3B80E8-A6BE-4EF2-9DE4-0BB989036550}" type="slidenum">
              <a:rPr lang="en-GB" smtClean="0"/>
              <a:t>‹#›</a:t>
            </a:fld>
            <a:endParaRPr lang="en-GB"/>
          </a:p>
        </p:txBody>
      </p:sp>
    </p:spTree>
    <p:extLst>
      <p:ext uri="{BB962C8B-B14F-4D97-AF65-F5344CB8AC3E}">
        <p14:creationId xmlns:p14="http://schemas.microsoft.com/office/powerpoint/2010/main" val="374903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D4B923-9D43-468C-9E8A-8E22FA4CC57B}" type="datetimeFigureOut">
              <a:rPr lang="en-GB" smtClean="0"/>
              <a:t>10/03/2016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3B80E8-A6BE-4EF2-9DE4-0BB989036550}" type="slidenum">
              <a:rPr lang="en-GB" smtClean="0"/>
              <a:t>‹#›</a:t>
            </a:fld>
            <a:endParaRPr lang="en-GB"/>
          </a:p>
        </p:txBody>
      </p:sp>
    </p:spTree>
    <p:extLst>
      <p:ext uri="{BB962C8B-B14F-4D97-AF65-F5344CB8AC3E}">
        <p14:creationId xmlns:p14="http://schemas.microsoft.com/office/powerpoint/2010/main" val="305183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D4B923-9D43-468C-9E8A-8E22FA4CC57B}" type="datetimeFigureOut">
              <a:rPr lang="en-GB" smtClean="0"/>
              <a:t>10/03/2016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3B80E8-A6BE-4EF2-9DE4-0BB989036550}" type="slidenum">
              <a:rPr lang="en-GB" smtClean="0"/>
              <a:t>‹#›</a:t>
            </a:fld>
            <a:endParaRPr lang="en-GB"/>
          </a:p>
        </p:txBody>
      </p:sp>
    </p:spTree>
    <p:extLst>
      <p:ext uri="{BB962C8B-B14F-4D97-AF65-F5344CB8AC3E}">
        <p14:creationId xmlns:p14="http://schemas.microsoft.com/office/powerpoint/2010/main" val="3873795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D4B923-9D43-468C-9E8A-8E22FA4CC57B}" type="datetimeFigureOut">
              <a:rPr lang="en-GB" smtClean="0"/>
              <a:t>10/03/2016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3B80E8-A6BE-4EF2-9DE4-0BB989036550}" type="slidenum">
              <a:rPr lang="en-GB" smtClean="0"/>
              <a:t>‹#›</a:t>
            </a:fld>
            <a:endParaRPr lang="en-GB"/>
          </a:p>
        </p:txBody>
      </p:sp>
    </p:spTree>
    <p:extLst>
      <p:ext uri="{BB962C8B-B14F-4D97-AF65-F5344CB8AC3E}">
        <p14:creationId xmlns:p14="http://schemas.microsoft.com/office/powerpoint/2010/main" val="23310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D4B923-9D43-468C-9E8A-8E22FA4CC57B}" type="datetimeFigureOut">
              <a:rPr lang="en-GB" smtClean="0"/>
              <a:t>10/03/2016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3B80E8-A6BE-4EF2-9DE4-0BB989036550}" type="slidenum">
              <a:rPr lang="en-GB" smtClean="0"/>
              <a:t>‹#›</a:t>
            </a:fld>
            <a:endParaRPr lang="en-GB"/>
          </a:p>
        </p:txBody>
      </p:sp>
    </p:spTree>
    <p:extLst>
      <p:ext uri="{BB962C8B-B14F-4D97-AF65-F5344CB8AC3E}">
        <p14:creationId xmlns:p14="http://schemas.microsoft.com/office/powerpoint/2010/main" val="841662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D4B923-9D43-468C-9E8A-8E22FA4CC57B}" type="datetimeFigureOut">
              <a:rPr lang="en-GB" smtClean="0"/>
              <a:t>10/03/2016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3B80E8-A6BE-4EF2-9DE4-0BB989036550}" type="slidenum">
              <a:rPr lang="en-GB" smtClean="0"/>
              <a:t>‹#›</a:t>
            </a:fld>
            <a:endParaRPr lang="en-GB"/>
          </a:p>
        </p:txBody>
      </p:sp>
    </p:spTree>
    <p:extLst>
      <p:ext uri="{BB962C8B-B14F-4D97-AF65-F5344CB8AC3E}">
        <p14:creationId xmlns:p14="http://schemas.microsoft.com/office/powerpoint/2010/main" val="109067612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Peninsula Anatomy Lectures </a:t>
            </a:r>
            <a:endParaRPr lang="en-GB" dirty="0"/>
          </a:p>
        </p:txBody>
      </p:sp>
      <p:sp>
        <p:nvSpPr>
          <p:cNvPr id="3" name="Subtitle 2"/>
          <p:cNvSpPr>
            <a:spLocks noGrp="1"/>
          </p:cNvSpPr>
          <p:nvPr>
            <p:ph type="subTitle" idx="1"/>
          </p:nvPr>
        </p:nvSpPr>
        <p:spPr/>
        <p:txBody>
          <a:bodyPr>
            <a:normAutofit/>
          </a:bodyPr>
          <a:lstStyle/>
          <a:p>
            <a:r>
              <a:rPr lang="en-GB" dirty="0" smtClean="0"/>
              <a:t>Session 3 – Stomach &amp; duodenum anatomy </a:t>
            </a:r>
            <a:r>
              <a:rPr lang="en-GB" smtClean="0"/>
              <a:t>&amp; </a:t>
            </a:r>
            <a:r>
              <a:rPr lang="en-GB" smtClean="0"/>
              <a:t>pathology (Part 1) </a:t>
            </a:r>
            <a:endParaRPr lang="en-GB" dirty="0"/>
          </a:p>
          <a:p>
            <a:r>
              <a:rPr lang="en-GB" dirty="0" smtClean="0"/>
              <a:t>John Pascoe </a:t>
            </a:r>
          </a:p>
          <a:p>
            <a:r>
              <a:rPr lang="en-GB" dirty="0" smtClean="0"/>
              <a:t>F2 </a:t>
            </a:r>
            <a:r>
              <a:rPr lang="en-GB" dirty="0" err="1" smtClean="0"/>
              <a:t>Derriford</a:t>
            </a:r>
            <a:r>
              <a:rPr lang="en-GB" dirty="0" smtClean="0"/>
              <a:t> Hospital </a:t>
            </a:r>
            <a:endParaRPr lang="en-GB" dirty="0"/>
          </a:p>
        </p:txBody>
      </p:sp>
    </p:spTree>
    <p:extLst>
      <p:ext uri="{BB962C8B-B14F-4D97-AF65-F5344CB8AC3E}">
        <p14:creationId xmlns:p14="http://schemas.microsoft.com/office/powerpoint/2010/main" val="4002680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 of the stomach </a:t>
            </a:r>
            <a:endParaRPr lang="en-US" dirty="0"/>
          </a:p>
        </p:txBody>
      </p:sp>
      <p:sp>
        <p:nvSpPr>
          <p:cNvPr id="3" name="Content Placeholder 2"/>
          <p:cNvSpPr>
            <a:spLocks noGrp="1"/>
          </p:cNvSpPr>
          <p:nvPr>
            <p:ph idx="1"/>
          </p:nvPr>
        </p:nvSpPr>
        <p:spPr>
          <a:xfrm>
            <a:off x="779463" y="1828800"/>
            <a:ext cx="2856433" cy="4208930"/>
          </a:xfrm>
        </p:spPr>
        <p:txBody>
          <a:bodyPr>
            <a:normAutofit/>
          </a:bodyPr>
          <a:lstStyle/>
          <a:p>
            <a:r>
              <a:rPr lang="en-US" dirty="0" smtClean="0"/>
              <a:t>The lesser omentum</a:t>
            </a:r>
          </a:p>
          <a:p>
            <a:endParaRPr lang="en-US" dirty="0"/>
          </a:p>
          <a:p>
            <a:r>
              <a:rPr lang="en-US" dirty="0" smtClean="0"/>
              <a:t>The </a:t>
            </a:r>
            <a:r>
              <a:rPr lang="en-US" dirty="0" err="1" smtClean="0"/>
              <a:t>gastrolcolic</a:t>
            </a:r>
            <a:r>
              <a:rPr lang="en-US" dirty="0" smtClean="0"/>
              <a:t> ligament </a:t>
            </a:r>
          </a:p>
          <a:p>
            <a:endParaRPr lang="en-US" dirty="0"/>
          </a:p>
          <a:p>
            <a:r>
              <a:rPr lang="en-US" dirty="0" smtClean="0"/>
              <a:t>The </a:t>
            </a:r>
            <a:r>
              <a:rPr lang="en-US" dirty="0" err="1"/>
              <a:t>g</a:t>
            </a:r>
            <a:r>
              <a:rPr lang="en-US" dirty="0" err="1" smtClean="0"/>
              <a:t>astrosplenic</a:t>
            </a:r>
            <a:r>
              <a:rPr lang="en-US" dirty="0" smtClean="0"/>
              <a:t> omentum </a:t>
            </a:r>
          </a:p>
          <a:p>
            <a:endParaRPr lang="en-US" dirty="0"/>
          </a:p>
          <a:p>
            <a:r>
              <a:rPr lang="en-US" dirty="0" smtClean="0"/>
              <a:t>Stomach bed </a:t>
            </a:r>
            <a:endParaRPr lang="en-US" dirty="0"/>
          </a:p>
        </p:txBody>
      </p:sp>
      <p:pic>
        <p:nvPicPr>
          <p:cNvPr id="4" name="Picture 3"/>
          <p:cNvPicPr>
            <a:picLocks noChangeAspect="1"/>
          </p:cNvPicPr>
          <p:nvPr/>
        </p:nvPicPr>
        <p:blipFill>
          <a:blip r:embed="rId2"/>
          <a:stretch>
            <a:fillRect/>
          </a:stretch>
        </p:blipFill>
        <p:spPr>
          <a:xfrm>
            <a:off x="3635896" y="1916832"/>
            <a:ext cx="5001946" cy="3755380"/>
          </a:xfrm>
          <a:prstGeom prst="rect">
            <a:avLst/>
          </a:prstGeom>
        </p:spPr>
      </p:pic>
    </p:spTree>
    <p:extLst>
      <p:ext uri="{BB962C8B-B14F-4D97-AF65-F5344CB8AC3E}">
        <p14:creationId xmlns:p14="http://schemas.microsoft.com/office/powerpoint/2010/main" val="319658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Arterial Supply to the GI tract </a:t>
            </a:r>
            <a:endParaRPr lang="en-US" dirty="0"/>
          </a:p>
        </p:txBody>
      </p:sp>
      <p:sp>
        <p:nvSpPr>
          <p:cNvPr id="3" name="Content Placeholder 2"/>
          <p:cNvSpPr>
            <a:spLocks noGrp="1"/>
          </p:cNvSpPr>
          <p:nvPr>
            <p:ph idx="1"/>
          </p:nvPr>
        </p:nvSpPr>
        <p:spPr>
          <a:xfrm>
            <a:off x="755576" y="1556792"/>
            <a:ext cx="2640409" cy="4208930"/>
          </a:xfrm>
        </p:spPr>
        <p:txBody>
          <a:bodyPr>
            <a:noAutofit/>
          </a:bodyPr>
          <a:lstStyle/>
          <a:p>
            <a:r>
              <a:rPr lang="en-US" sz="1400" dirty="0" smtClean="0"/>
              <a:t>Coeliac trunk </a:t>
            </a:r>
          </a:p>
          <a:p>
            <a:pPr lvl="1"/>
            <a:r>
              <a:rPr lang="en-US" sz="1400" dirty="0" smtClean="0"/>
              <a:t>Foregut</a:t>
            </a:r>
          </a:p>
          <a:p>
            <a:pPr lvl="1"/>
            <a:r>
              <a:rPr lang="en-US" sz="1400" dirty="0" smtClean="0"/>
              <a:t>Anterior T12</a:t>
            </a:r>
          </a:p>
          <a:p>
            <a:pPr lvl="1"/>
            <a:r>
              <a:rPr lang="en-US" sz="1400" dirty="0" smtClean="0"/>
              <a:t>Stomach – where bile duct enters duodenum</a:t>
            </a:r>
          </a:p>
          <a:p>
            <a:r>
              <a:rPr lang="en-US" sz="1400" dirty="0" smtClean="0"/>
              <a:t>Superior mesenteric artery</a:t>
            </a:r>
          </a:p>
          <a:p>
            <a:pPr lvl="1"/>
            <a:r>
              <a:rPr lang="en-US" sz="1400" dirty="0" err="1" smtClean="0"/>
              <a:t>Midgut</a:t>
            </a:r>
            <a:endParaRPr lang="en-US" sz="1400" dirty="0" smtClean="0"/>
          </a:p>
          <a:p>
            <a:pPr lvl="1"/>
            <a:r>
              <a:rPr lang="en-US" sz="1400" dirty="0" smtClean="0"/>
              <a:t>Inferior L1 </a:t>
            </a:r>
          </a:p>
          <a:p>
            <a:pPr lvl="1"/>
            <a:r>
              <a:rPr lang="en-US" sz="1400" dirty="0" smtClean="0"/>
              <a:t>Where bile ducts enter duodenum to distal 2/3 of transverse colon </a:t>
            </a:r>
            <a:endParaRPr lang="en-US" sz="1400" dirty="0"/>
          </a:p>
          <a:p>
            <a:r>
              <a:rPr lang="en-US" sz="1400" dirty="0" smtClean="0"/>
              <a:t>Inferior mesenteric artery</a:t>
            </a:r>
          </a:p>
          <a:p>
            <a:pPr lvl="1"/>
            <a:r>
              <a:rPr lang="en-US" sz="1400" dirty="0" smtClean="0"/>
              <a:t>Hindgut </a:t>
            </a:r>
          </a:p>
          <a:p>
            <a:pPr lvl="1"/>
            <a:r>
              <a:rPr lang="en-US" sz="1400" dirty="0" smtClean="0"/>
              <a:t>L3</a:t>
            </a:r>
          </a:p>
          <a:p>
            <a:pPr lvl="1"/>
            <a:r>
              <a:rPr lang="en-US" sz="1400" dirty="0" smtClean="0"/>
              <a:t>Distal 2/3 of transverse colon to rectum</a:t>
            </a:r>
            <a:endParaRPr lang="en-US" sz="1400" dirty="0"/>
          </a:p>
        </p:txBody>
      </p:sp>
      <p:pic>
        <p:nvPicPr>
          <p:cNvPr id="5" name="Picture 4"/>
          <p:cNvPicPr>
            <a:picLocks noChangeAspect="1"/>
          </p:cNvPicPr>
          <p:nvPr/>
        </p:nvPicPr>
        <p:blipFill>
          <a:blip r:embed="rId2"/>
          <a:stretch>
            <a:fillRect/>
          </a:stretch>
        </p:blipFill>
        <p:spPr>
          <a:xfrm>
            <a:off x="3635896" y="1484784"/>
            <a:ext cx="4877841" cy="4960389"/>
          </a:xfrm>
          <a:prstGeom prst="rect">
            <a:avLst/>
          </a:prstGeom>
        </p:spPr>
      </p:pic>
    </p:spTree>
    <p:extLst>
      <p:ext uri="{BB962C8B-B14F-4D97-AF65-F5344CB8AC3E}">
        <p14:creationId xmlns:p14="http://schemas.microsoft.com/office/powerpoint/2010/main" val="409066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76672"/>
            <a:ext cx="7583487" cy="660684"/>
          </a:xfrm>
        </p:spPr>
        <p:txBody>
          <a:bodyPr/>
          <a:lstStyle/>
          <a:p>
            <a:r>
              <a:rPr lang="en-US" dirty="0" smtClean="0"/>
              <a:t>Coeliac trunk </a:t>
            </a:r>
            <a:endParaRPr lang="en-US" dirty="0"/>
          </a:p>
        </p:txBody>
      </p:sp>
      <p:pic>
        <p:nvPicPr>
          <p:cNvPr id="6" name="Picture 5"/>
          <p:cNvPicPr>
            <a:picLocks noChangeAspect="1"/>
          </p:cNvPicPr>
          <p:nvPr/>
        </p:nvPicPr>
        <p:blipFill>
          <a:blip r:embed="rId2"/>
          <a:stretch>
            <a:fillRect/>
          </a:stretch>
        </p:blipFill>
        <p:spPr>
          <a:xfrm>
            <a:off x="395536" y="332656"/>
            <a:ext cx="8346779" cy="5904656"/>
          </a:xfrm>
          <a:prstGeom prst="rect">
            <a:avLst/>
          </a:prstGeom>
        </p:spPr>
      </p:pic>
      <p:sp>
        <p:nvSpPr>
          <p:cNvPr id="12" name="Oval 11"/>
          <p:cNvSpPr/>
          <p:nvPr/>
        </p:nvSpPr>
        <p:spPr>
          <a:xfrm>
            <a:off x="5652120" y="1988840"/>
            <a:ext cx="1152128" cy="504056"/>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364088" y="2708920"/>
            <a:ext cx="864096" cy="504056"/>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051720" y="2276872"/>
            <a:ext cx="1440160" cy="504056"/>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1187624" y="4797152"/>
            <a:ext cx="936104" cy="72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2483768" y="3356992"/>
            <a:ext cx="936104" cy="72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414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Arterial supply to the stomach </a:t>
            </a:r>
            <a:endParaRPr lang="en-US" dirty="0"/>
          </a:p>
        </p:txBody>
      </p:sp>
      <p:sp>
        <p:nvSpPr>
          <p:cNvPr id="5" name="Content Placeholder 2"/>
          <p:cNvSpPr>
            <a:spLocks noGrp="1"/>
          </p:cNvSpPr>
          <p:nvPr>
            <p:ph idx="1"/>
          </p:nvPr>
        </p:nvSpPr>
        <p:spPr>
          <a:xfrm>
            <a:off x="395536" y="1628800"/>
            <a:ext cx="2640409" cy="4208930"/>
          </a:xfrm>
        </p:spPr>
        <p:txBody>
          <a:bodyPr>
            <a:noAutofit/>
          </a:bodyPr>
          <a:lstStyle/>
          <a:p>
            <a:r>
              <a:rPr lang="en-US" sz="2400" dirty="0" smtClean="0"/>
              <a:t>Lesser Curvature </a:t>
            </a:r>
          </a:p>
          <a:p>
            <a:pPr lvl="1"/>
            <a:r>
              <a:rPr lang="en-US" sz="1400" dirty="0" smtClean="0"/>
              <a:t>R &amp; L gastric arteries </a:t>
            </a:r>
          </a:p>
          <a:p>
            <a:r>
              <a:rPr lang="en-US" sz="2000" dirty="0" smtClean="0"/>
              <a:t>Fundus &amp; L upper side</a:t>
            </a:r>
          </a:p>
          <a:p>
            <a:pPr lvl="1"/>
            <a:r>
              <a:rPr lang="en-US" sz="1400" dirty="0" smtClean="0"/>
              <a:t>Short gastric from splenic artery in </a:t>
            </a:r>
            <a:r>
              <a:rPr lang="en-US" sz="1400" dirty="0" err="1" smtClean="0"/>
              <a:t>gastrosplenic</a:t>
            </a:r>
            <a:r>
              <a:rPr lang="en-US" sz="1400" dirty="0" smtClean="0"/>
              <a:t> ligament </a:t>
            </a:r>
          </a:p>
          <a:p>
            <a:r>
              <a:rPr lang="en-US" sz="2000" dirty="0" smtClean="0"/>
              <a:t>Lower curvature </a:t>
            </a:r>
          </a:p>
          <a:p>
            <a:pPr lvl="1"/>
            <a:r>
              <a:rPr lang="en-US" sz="1400" dirty="0" smtClean="0"/>
              <a:t>L &amp; R Gastro-</a:t>
            </a:r>
            <a:r>
              <a:rPr lang="en-US" sz="1400" dirty="0" err="1" smtClean="0"/>
              <a:t>omental</a:t>
            </a:r>
            <a:r>
              <a:rPr lang="en-US" sz="1400" dirty="0" smtClean="0"/>
              <a:t> arteries </a:t>
            </a:r>
          </a:p>
        </p:txBody>
      </p:sp>
      <p:pic>
        <p:nvPicPr>
          <p:cNvPr id="4" name="Picture 3"/>
          <p:cNvPicPr>
            <a:picLocks noChangeAspect="1"/>
          </p:cNvPicPr>
          <p:nvPr/>
        </p:nvPicPr>
        <p:blipFill rotWithShape="1">
          <a:blip r:embed="rId2"/>
          <a:srcRect l="2321" r="4016" b="8497"/>
          <a:stretch/>
        </p:blipFill>
        <p:spPr>
          <a:xfrm>
            <a:off x="3203848" y="1628800"/>
            <a:ext cx="5595703" cy="4565362"/>
          </a:xfrm>
          <a:prstGeom prst="rect">
            <a:avLst/>
          </a:prstGeom>
        </p:spPr>
      </p:pic>
    </p:spTree>
    <p:extLst>
      <p:ext uri="{BB962C8B-B14F-4D97-AF65-F5344CB8AC3E}">
        <p14:creationId xmlns:p14="http://schemas.microsoft.com/office/powerpoint/2010/main" val="62065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48680"/>
            <a:ext cx="7583487" cy="1044388"/>
          </a:xfrm>
        </p:spPr>
        <p:txBody>
          <a:bodyPr/>
          <a:lstStyle/>
          <a:p>
            <a:r>
              <a:rPr lang="en-US" dirty="0" smtClean="0"/>
              <a:t>Venous drainage from the stomach </a:t>
            </a:r>
            <a:endParaRPr lang="en-US" dirty="0"/>
          </a:p>
        </p:txBody>
      </p:sp>
      <p:sp>
        <p:nvSpPr>
          <p:cNvPr id="3" name="Content Placeholder 2"/>
          <p:cNvSpPr>
            <a:spLocks noGrp="1"/>
          </p:cNvSpPr>
          <p:nvPr>
            <p:ph idx="1"/>
          </p:nvPr>
        </p:nvSpPr>
        <p:spPr>
          <a:xfrm>
            <a:off x="779463" y="1828800"/>
            <a:ext cx="3288481" cy="4208930"/>
          </a:xfrm>
        </p:spPr>
        <p:txBody>
          <a:bodyPr/>
          <a:lstStyle/>
          <a:p>
            <a:r>
              <a:rPr lang="en-US" dirty="0" smtClean="0"/>
              <a:t>Follows arterial pattern </a:t>
            </a:r>
          </a:p>
          <a:p>
            <a:r>
              <a:rPr lang="en-US" dirty="0" smtClean="0"/>
              <a:t>Exceptions </a:t>
            </a:r>
          </a:p>
          <a:p>
            <a:pPr lvl="1"/>
            <a:r>
              <a:rPr lang="en-US" dirty="0" smtClean="0"/>
              <a:t>No </a:t>
            </a:r>
            <a:r>
              <a:rPr lang="en-US" dirty="0" err="1" smtClean="0"/>
              <a:t>gastroduodenal</a:t>
            </a:r>
            <a:r>
              <a:rPr lang="en-US" dirty="0" smtClean="0"/>
              <a:t> vein</a:t>
            </a:r>
          </a:p>
          <a:p>
            <a:pPr lvl="1"/>
            <a:r>
              <a:rPr lang="en-US" dirty="0" err="1" smtClean="0"/>
              <a:t>Prepyloric</a:t>
            </a:r>
            <a:r>
              <a:rPr lang="en-US" dirty="0" smtClean="0"/>
              <a:t> vein of mayo </a:t>
            </a:r>
            <a:endParaRPr lang="en-US" dirty="0"/>
          </a:p>
          <a:p>
            <a:r>
              <a:rPr lang="en-US" dirty="0" smtClean="0"/>
              <a:t>Drain into portal venous system</a:t>
            </a:r>
          </a:p>
        </p:txBody>
      </p:sp>
      <p:pic>
        <p:nvPicPr>
          <p:cNvPr id="4" name="Picture 3"/>
          <p:cNvPicPr>
            <a:picLocks noChangeAspect="1"/>
          </p:cNvPicPr>
          <p:nvPr/>
        </p:nvPicPr>
        <p:blipFill rotWithShape="1">
          <a:blip r:embed="rId2"/>
          <a:srcRect t="56606"/>
          <a:stretch/>
        </p:blipFill>
        <p:spPr>
          <a:xfrm>
            <a:off x="4139952" y="1484784"/>
            <a:ext cx="4608512" cy="3960440"/>
          </a:xfrm>
          <a:prstGeom prst="rect">
            <a:avLst/>
          </a:prstGeom>
        </p:spPr>
      </p:pic>
    </p:spTree>
    <p:extLst>
      <p:ext uri="{BB962C8B-B14F-4D97-AF65-F5344CB8AC3E}">
        <p14:creationId xmlns:p14="http://schemas.microsoft.com/office/powerpoint/2010/main" val="313067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583487" cy="1044388"/>
          </a:xfrm>
        </p:spPr>
        <p:txBody>
          <a:bodyPr/>
          <a:lstStyle/>
          <a:p>
            <a:r>
              <a:rPr lang="en-US" dirty="0" smtClean="0"/>
              <a:t>Lymphatic drainage of the stomach</a:t>
            </a:r>
            <a:endParaRPr lang="en-US" dirty="0"/>
          </a:p>
        </p:txBody>
      </p:sp>
      <p:sp>
        <p:nvSpPr>
          <p:cNvPr id="5" name="Content Placeholder 4"/>
          <p:cNvSpPr>
            <a:spLocks noGrp="1"/>
          </p:cNvSpPr>
          <p:nvPr>
            <p:ph idx="1"/>
          </p:nvPr>
        </p:nvSpPr>
        <p:spPr>
          <a:xfrm>
            <a:off x="779463" y="1828800"/>
            <a:ext cx="3216473" cy="4208930"/>
          </a:xfrm>
        </p:spPr>
        <p:txBody>
          <a:bodyPr/>
          <a:lstStyle/>
          <a:p>
            <a:r>
              <a:rPr lang="en-US" dirty="0" smtClean="0"/>
              <a:t>I Gastric Nodes </a:t>
            </a:r>
          </a:p>
          <a:p>
            <a:endParaRPr lang="en-US" dirty="0"/>
          </a:p>
          <a:p>
            <a:r>
              <a:rPr lang="en-US" dirty="0" smtClean="0"/>
              <a:t>II </a:t>
            </a:r>
            <a:r>
              <a:rPr lang="en-US" dirty="0" err="1" smtClean="0"/>
              <a:t>Pancreatico</a:t>
            </a:r>
            <a:r>
              <a:rPr lang="en-US" dirty="0" smtClean="0"/>
              <a:t>-splenic nodes</a:t>
            </a:r>
          </a:p>
          <a:p>
            <a:endParaRPr lang="en-US" dirty="0"/>
          </a:p>
          <a:p>
            <a:r>
              <a:rPr lang="en-US" dirty="0" smtClean="0"/>
              <a:t>III </a:t>
            </a:r>
            <a:r>
              <a:rPr lang="en-US" dirty="0" err="1" smtClean="0"/>
              <a:t>Gastricepiploic</a:t>
            </a:r>
            <a:r>
              <a:rPr lang="en-US" dirty="0" smtClean="0"/>
              <a:t> &amp; pyloric nodes</a:t>
            </a:r>
            <a:endParaRPr lang="en-US" dirty="0"/>
          </a:p>
        </p:txBody>
      </p:sp>
      <p:pic>
        <p:nvPicPr>
          <p:cNvPr id="7" name="Picture 6"/>
          <p:cNvPicPr>
            <a:picLocks noChangeAspect="1"/>
          </p:cNvPicPr>
          <p:nvPr/>
        </p:nvPicPr>
        <p:blipFill rotWithShape="1">
          <a:blip r:embed="rId2"/>
          <a:srcRect l="12161" t="14658" r="14501" b="15743"/>
          <a:stretch/>
        </p:blipFill>
        <p:spPr>
          <a:xfrm>
            <a:off x="4004484" y="2048862"/>
            <a:ext cx="3962447" cy="2820298"/>
          </a:xfrm>
          <a:prstGeom prst="rect">
            <a:avLst/>
          </a:prstGeom>
        </p:spPr>
      </p:pic>
    </p:spTree>
    <p:extLst>
      <p:ext uri="{BB962C8B-B14F-4D97-AF65-F5344CB8AC3E}">
        <p14:creationId xmlns:p14="http://schemas.microsoft.com/office/powerpoint/2010/main" val="268636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Nervous supply to the stomach </a:t>
            </a:r>
            <a:endParaRPr lang="en-US" dirty="0"/>
          </a:p>
        </p:txBody>
      </p:sp>
      <p:sp>
        <p:nvSpPr>
          <p:cNvPr id="3" name="Content Placeholder 2"/>
          <p:cNvSpPr>
            <a:spLocks noGrp="1"/>
          </p:cNvSpPr>
          <p:nvPr>
            <p:ph idx="1"/>
          </p:nvPr>
        </p:nvSpPr>
        <p:spPr/>
        <p:txBody>
          <a:bodyPr/>
          <a:lstStyle/>
          <a:p>
            <a:pPr lvl="0"/>
            <a:r>
              <a:rPr lang="en-GB" sz="2400" dirty="0"/>
              <a:t>Parasympathetic supply </a:t>
            </a:r>
          </a:p>
          <a:p>
            <a:pPr lvl="1"/>
            <a:r>
              <a:rPr lang="en-GB" dirty="0"/>
              <a:t>From the posterior vagal trunks, derived from the </a:t>
            </a:r>
            <a:r>
              <a:rPr lang="en-GB" dirty="0" err="1"/>
              <a:t>vagus</a:t>
            </a:r>
            <a:r>
              <a:rPr lang="en-GB" dirty="0"/>
              <a:t> nerve. </a:t>
            </a:r>
          </a:p>
          <a:p>
            <a:pPr lvl="1"/>
            <a:r>
              <a:rPr lang="en-GB" dirty="0"/>
              <a:t>Parasympathetic activity increases stomach motility, gastric juice secretion and relaxation of the sphincters.</a:t>
            </a:r>
          </a:p>
          <a:p>
            <a:pPr lvl="0"/>
            <a:r>
              <a:rPr lang="en-GB" sz="2400" dirty="0"/>
              <a:t>Sympathetic supply </a:t>
            </a:r>
          </a:p>
          <a:p>
            <a:pPr lvl="1"/>
            <a:r>
              <a:rPr lang="en-GB" dirty="0"/>
              <a:t>From the T6-T9 spinal cord segments pass to the celiac plexus. </a:t>
            </a:r>
          </a:p>
          <a:p>
            <a:pPr lvl="1"/>
            <a:r>
              <a:rPr lang="en-GB" dirty="0"/>
              <a:t>Sympathetic activity reduces motility, contracts the sphincters and inhibits gastric juice secretion.</a:t>
            </a:r>
          </a:p>
          <a:p>
            <a:endParaRPr lang="en-US" dirty="0"/>
          </a:p>
        </p:txBody>
      </p:sp>
    </p:spTree>
    <p:extLst>
      <p:ext uri="{BB962C8B-B14F-4D97-AF65-F5344CB8AC3E}">
        <p14:creationId xmlns:p14="http://schemas.microsoft.com/office/powerpoint/2010/main" val="74409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76672"/>
            <a:ext cx="7583487" cy="588676"/>
          </a:xfrm>
        </p:spPr>
        <p:txBody>
          <a:bodyPr/>
          <a:lstStyle/>
          <a:p>
            <a:r>
              <a:rPr lang="en-US" dirty="0" smtClean="0"/>
              <a:t>Duodenum </a:t>
            </a:r>
            <a:endParaRPr lang="en-US" dirty="0"/>
          </a:p>
        </p:txBody>
      </p:sp>
      <p:sp>
        <p:nvSpPr>
          <p:cNvPr id="3" name="Content Placeholder 2"/>
          <p:cNvSpPr>
            <a:spLocks noGrp="1"/>
          </p:cNvSpPr>
          <p:nvPr>
            <p:ph idx="1"/>
          </p:nvPr>
        </p:nvSpPr>
        <p:spPr>
          <a:xfrm>
            <a:off x="323529" y="1196752"/>
            <a:ext cx="4032448" cy="4896544"/>
          </a:xfrm>
        </p:spPr>
        <p:txBody>
          <a:bodyPr>
            <a:normAutofit/>
          </a:bodyPr>
          <a:lstStyle/>
          <a:p>
            <a:r>
              <a:rPr lang="en-US" dirty="0" smtClean="0"/>
              <a:t>First portion of small bowel </a:t>
            </a:r>
          </a:p>
          <a:p>
            <a:r>
              <a:rPr lang="en-US" dirty="0" smtClean="0"/>
              <a:t>Four parts </a:t>
            </a:r>
          </a:p>
          <a:p>
            <a:pPr lvl="1"/>
            <a:r>
              <a:rPr lang="en-US" dirty="0" smtClean="0"/>
              <a:t>1</a:t>
            </a:r>
            <a:r>
              <a:rPr lang="en-US" baseline="30000" dirty="0" smtClean="0"/>
              <a:t>st</a:t>
            </a:r>
            <a:r>
              <a:rPr lang="en-US" dirty="0" smtClean="0"/>
              <a:t> Duodenal cap </a:t>
            </a:r>
          </a:p>
          <a:p>
            <a:pPr lvl="1"/>
            <a:r>
              <a:rPr lang="en-US" dirty="0" smtClean="0"/>
              <a:t>2</a:t>
            </a:r>
            <a:r>
              <a:rPr lang="en-US" baseline="30000" dirty="0" smtClean="0"/>
              <a:t>nd</a:t>
            </a:r>
            <a:r>
              <a:rPr lang="en-US" dirty="0" smtClean="0"/>
              <a:t> Bile duct and pancreatic ducts enter </a:t>
            </a:r>
          </a:p>
          <a:p>
            <a:pPr lvl="1"/>
            <a:r>
              <a:rPr lang="en-US" dirty="0" smtClean="0"/>
              <a:t>3</a:t>
            </a:r>
            <a:r>
              <a:rPr lang="en-US" baseline="30000" dirty="0" smtClean="0"/>
              <a:t>rd</a:t>
            </a:r>
            <a:r>
              <a:rPr lang="en-US" dirty="0" smtClean="0"/>
              <a:t> Longest portion </a:t>
            </a:r>
          </a:p>
          <a:p>
            <a:pPr lvl="1"/>
            <a:r>
              <a:rPr lang="en-US" dirty="0" smtClean="0"/>
              <a:t>4</a:t>
            </a:r>
            <a:r>
              <a:rPr lang="en-US" baseline="30000" dirty="0" smtClean="0"/>
              <a:t>th</a:t>
            </a:r>
            <a:r>
              <a:rPr lang="en-US" dirty="0" smtClean="0"/>
              <a:t> enters jejunum </a:t>
            </a:r>
          </a:p>
          <a:p>
            <a:r>
              <a:rPr lang="en-US" dirty="0" smtClean="0"/>
              <a:t>Lymph Drains into celiac &amp; superior mesenteric nodes</a:t>
            </a:r>
          </a:p>
          <a:p>
            <a:endParaRPr lang="en-US" dirty="0" smtClean="0"/>
          </a:p>
          <a:p>
            <a:endParaRPr lang="en-US" dirty="0" smtClean="0"/>
          </a:p>
        </p:txBody>
      </p:sp>
      <p:pic>
        <p:nvPicPr>
          <p:cNvPr id="4" name="Picture 3"/>
          <p:cNvPicPr>
            <a:picLocks noChangeAspect="1"/>
          </p:cNvPicPr>
          <p:nvPr/>
        </p:nvPicPr>
        <p:blipFill>
          <a:blip r:embed="rId2"/>
          <a:stretch>
            <a:fillRect/>
          </a:stretch>
        </p:blipFill>
        <p:spPr>
          <a:xfrm>
            <a:off x="4283968" y="2348880"/>
            <a:ext cx="4499991" cy="3031480"/>
          </a:xfrm>
          <a:prstGeom prst="rect">
            <a:avLst/>
          </a:prstGeom>
        </p:spPr>
      </p:pic>
    </p:spTree>
    <p:extLst>
      <p:ext uri="{BB962C8B-B14F-4D97-AF65-F5344CB8AC3E}">
        <p14:creationId xmlns:p14="http://schemas.microsoft.com/office/powerpoint/2010/main" val="266536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the stomach (Many Stomachs </a:t>
            </a:r>
            <a:r>
              <a:rPr lang="en-US" dirty="0"/>
              <a:t>D</a:t>
            </a:r>
            <a:r>
              <a:rPr lang="en-US" dirty="0" smtClean="0"/>
              <a:t>igest Greens) </a:t>
            </a:r>
            <a:endParaRPr lang="en-US" dirty="0"/>
          </a:p>
        </p:txBody>
      </p:sp>
      <p:sp>
        <p:nvSpPr>
          <p:cNvPr id="3" name="Content Placeholder 2"/>
          <p:cNvSpPr>
            <a:spLocks noGrp="1"/>
          </p:cNvSpPr>
          <p:nvPr>
            <p:ph idx="1"/>
          </p:nvPr>
        </p:nvSpPr>
        <p:spPr/>
        <p:txBody>
          <a:bodyPr>
            <a:normAutofit/>
          </a:bodyPr>
          <a:lstStyle/>
          <a:p>
            <a:r>
              <a:rPr lang="en-US" dirty="0" smtClean="0"/>
              <a:t>Mixer</a:t>
            </a:r>
          </a:p>
          <a:p>
            <a:r>
              <a:rPr lang="en-US" dirty="0" smtClean="0"/>
              <a:t>Secretor </a:t>
            </a:r>
          </a:p>
          <a:p>
            <a:r>
              <a:rPr lang="en-US" dirty="0" smtClean="0"/>
              <a:t>Digester </a:t>
            </a:r>
          </a:p>
          <a:p>
            <a:r>
              <a:rPr lang="en-US" dirty="0" smtClean="0"/>
              <a:t>Gatekeeper </a:t>
            </a:r>
          </a:p>
          <a:p>
            <a:endParaRPr lang="en-US" dirty="0"/>
          </a:p>
        </p:txBody>
      </p:sp>
      <p:pic>
        <p:nvPicPr>
          <p:cNvPr id="4" name="Picture 3"/>
          <p:cNvPicPr>
            <a:picLocks noChangeAspect="1"/>
          </p:cNvPicPr>
          <p:nvPr/>
        </p:nvPicPr>
        <p:blipFill rotWithShape="1">
          <a:blip r:embed="rId2"/>
          <a:srcRect l="2940" t="65866" r="3745" b="3384"/>
          <a:stretch/>
        </p:blipFill>
        <p:spPr>
          <a:xfrm>
            <a:off x="4427984" y="4293096"/>
            <a:ext cx="4253023" cy="2108771"/>
          </a:xfrm>
          <a:prstGeom prst="rect">
            <a:avLst/>
          </a:prstGeom>
        </p:spPr>
      </p:pic>
    </p:spTree>
    <p:extLst>
      <p:ext uri="{BB962C8B-B14F-4D97-AF65-F5344CB8AC3E}">
        <p14:creationId xmlns:p14="http://schemas.microsoft.com/office/powerpoint/2010/main" val="883082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the stomach (Many Stomachs </a:t>
            </a:r>
            <a:r>
              <a:rPr lang="en-US" dirty="0"/>
              <a:t>D</a:t>
            </a:r>
            <a:r>
              <a:rPr lang="en-US" dirty="0" smtClean="0"/>
              <a:t>igest Greens) </a:t>
            </a:r>
            <a:endParaRPr lang="en-US" dirty="0"/>
          </a:p>
        </p:txBody>
      </p:sp>
      <p:sp>
        <p:nvSpPr>
          <p:cNvPr id="3" name="Content Placeholder 2"/>
          <p:cNvSpPr>
            <a:spLocks noGrp="1"/>
          </p:cNvSpPr>
          <p:nvPr>
            <p:ph idx="1"/>
          </p:nvPr>
        </p:nvSpPr>
        <p:spPr/>
        <p:txBody>
          <a:bodyPr>
            <a:normAutofit/>
          </a:bodyPr>
          <a:lstStyle/>
          <a:p>
            <a:r>
              <a:rPr lang="en-US" dirty="0" smtClean="0"/>
              <a:t>Mixer</a:t>
            </a:r>
          </a:p>
          <a:p>
            <a:pPr lvl="1"/>
            <a:r>
              <a:rPr lang="en-US" dirty="0"/>
              <a:t>Cells of </a:t>
            </a:r>
            <a:r>
              <a:rPr lang="en-US" dirty="0" err="1"/>
              <a:t>Cajal</a:t>
            </a:r>
            <a:r>
              <a:rPr lang="en-US" dirty="0"/>
              <a:t> on the greater curvature </a:t>
            </a:r>
            <a:r>
              <a:rPr lang="en-US" dirty="0" smtClean="0"/>
              <a:t>generate peristaltic waves </a:t>
            </a:r>
          </a:p>
          <a:p>
            <a:pPr lvl="1"/>
            <a:r>
              <a:rPr lang="en-US" dirty="0" smtClean="0"/>
              <a:t>Mixed food + digestive enzymes = </a:t>
            </a:r>
            <a:r>
              <a:rPr lang="en-US" dirty="0" err="1" smtClean="0"/>
              <a:t>chyme</a:t>
            </a:r>
            <a:endParaRPr lang="en-US" dirty="0" smtClean="0"/>
          </a:p>
          <a:p>
            <a:pPr lvl="1"/>
            <a:r>
              <a:rPr lang="en-US" dirty="0" smtClean="0"/>
              <a:t>Allows small volumes of </a:t>
            </a:r>
            <a:r>
              <a:rPr lang="en-US" dirty="0" err="1" smtClean="0"/>
              <a:t>chyme</a:t>
            </a:r>
            <a:r>
              <a:rPr lang="en-US" dirty="0" smtClean="0"/>
              <a:t> out of pyloric </a:t>
            </a:r>
            <a:r>
              <a:rPr lang="en-US" dirty="0" err="1" smtClean="0"/>
              <a:t>sphinter</a:t>
            </a:r>
            <a:r>
              <a:rPr lang="en-US" dirty="0" smtClean="0"/>
              <a:t> in small volumes </a:t>
            </a:r>
          </a:p>
          <a:p>
            <a:r>
              <a:rPr lang="en-US" dirty="0" smtClean="0"/>
              <a:t>Secretor </a:t>
            </a:r>
          </a:p>
          <a:p>
            <a:r>
              <a:rPr lang="en-US" dirty="0" smtClean="0"/>
              <a:t>Digester </a:t>
            </a:r>
          </a:p>
          <a:p>
            <a:r>
              <a:rPr lang="en-US" dirty="0" smtClean="0"/>
              <a:t>Gatekeeper </a:t>
            </a:r>
          </a:p>
          <a:p>
            <a:endParaRPr lang="en-US" dirty="0"/>
          </a:p>
        </p:txBody>
      </p:sp>
      <p:pic>
        <p:nvPicPr>
          <p:cNvPr id="4" name="Picture 3"/>
          <p:cNvPicPr>
            <a:picLocks noChangeAspect="1"/>
          </p:cNvPicPr>
          <p:nvPr/>
        </p:nvPicPr>
        <p:blipFill rotWithShape="1">
          <a:blip r:embed="rId2"/>
          <a:srcRect l="2940" t="65866" r="3745" b="3384"/>
          <a:stretch/>
        </p:blipFill>
        <p:spPr>
          <a:xfrm>
            <a:off x="4427984" y="4293096"/>
            <a:ext cx="4253023" cy="2108771"/>
          </a:xfrm>
          <a:prstGeom prst="rect">
            <a:avLst/>
          </a:prstGeom>
        </p:spPr>
      </p:pic>
    </p:spTree>
    <p:extLst>
      <p:ext uri="{BB962C8B-B14F-4D97-AF65-F5344CB8AC3E}">
        <p14:creationId xmlns:p14="http://schemas.microsoft.com/office/powerpoint/2010/main" val="2116672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this course adds </a:t>
            </a:r>
            <a:endParaRPr lang="en-GB" dirty="0"/>
          </a:p>
        </p:txBody>
      </p:sp>
      <p:sp>
        <p:nvSpPr>
          <p:cNvPr id="3" name="Content Placeholder 2"/>
          <p:cNvSpPr>
            <a:spLocks noGrp="1"/>
          </p:cNvSpPr>
          <p:nvPr>
            <p:ph idx="1"/>
          </p:nvPr>
        </p:nvSpPr>
        <p:spPr>
          <a:xfrm>
            <a:off x="457200" y="1600200"/>
            <a:ext cx="4258816" cy="4525963"/>
          </a:xfrm>
        </p:spPr>
        <p:txBody>
          <a:bodyPr>
            <a:normAutofit/>
          </a:bodyPr>
          <a:lstStyle/>
          <a:p>
            <a:r>
              <a:rPr lang="en-GB" dirty="0" smtClean="0"/>
              <a:t>Anatomy for exams and for pushy surgical blocks </a:t>
            </a:r>
          </a:p>
          <a:p>
            <a:endParaRPr lang="en-GB" dirty="0" smtClean="0"/>
          </a:p>
          <a:p>
            <a:r>
              <a:rPr lang="en-GB" dirty="0" smtClean="0"/>
              <a:t>Clinical situations </a:t>
            </a:r>
          </a:p>
          <a:p>
            <a:endParaRPr lang="en-GB" dirty="0" smtClean="0"/>
          </a:p>
          <a:p>
            <a:r>
              <a:rPr lang="en-GB" dirty="0" smtClean="0"/>
              <a:t>Practice AMK questions </a:t>
            </a:r>
          </a:p>
          <a:p>
            <a:endParaRPr lang="en-GB" dirty="0" smtClean="0"/>
          </a:p>
          <a:p>
            <a:r>
              <a:rPr lang="en-GB" dirty="0" smtClean="0"/>
              <a:t>We need your feedback </a:t>
            </a:r>
            <a:endParaRPr lang="en-GB" dirty="0"/>
          </a:p>
        </p:txBody>
      </p:sp>
      <p:pic>
        <p:nvPicPr>
          <p:cNvPr id="4" name="Picture 3"/>
          <p:cNvPicPr>
            <a:picLocks noChangeAspect="1"/>
          </p:cNvPicPr>
          <p:nvPr/>
        </p:nvPicPr>
        <p:blipFill>
          <a:blip r:embed="rId2"/>
          <a:stretch>
            <a:fillRect/>
          </a:stretch>
        </p:blipFill>
        <p:spPr>
          <a:xfrm>
            <a:off x="4644008" y="1412776"/>
            <a:ext cx="3737446" cy="3271365"/>
          </a:xfrm>
          <a:prstGeom prst="rect">
            <a:avLst/>
          </a:prstGeom>
        </p:spPr>
      </p:pic>
    </p:spTree>
    <p:extLst>
      <p:ext uri="{BB962C8B-B14F-4D97-AF65-F5344CB8AC3E}">
        <p14:creationId xmlns:p14="http://schemas.microsoft.com/office/powerpoint/2010/main" val="404109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the stomach (Many Stomachs </a:t>
            </a:r>
            <a:r>
              <a:rPr lang="en-US" dirty="0"/>
              <a:t>D</a:t>
            </a:r>
            <a:r>
              <a:rPr lang="en-US" dirty="0" smtClean="0"/>
              <a:t>igest Greens) </a:t>
            </a:r>
            <a:endParaRPr lang="en-US" dirty="0"/>
          </a:p>
        </p:txBody>
      </p:sp>
      <p:sp>
        <p:nvSpPr>
          <p:cNvPr id="3" name="Content Placeholder 2"/>
          <p:cNvSpPr>
            <a:spLocks noGrp="1"/>
          </p:cNvSpPr>
          <p:nvPr>
            <p:ph idx="1"/>
          </p:nvPr>
        </p:nvSpPr>
        <p:spPr/>
        <p:txBody>
          <a:bodyPr>
            <a:normAutofit/>
          </a:bodyPr>
          <a:lstStyle/>
          <a:p>
            <a:r>
              <a:rPr lang="en-US" dirty="0" smtClean="0"/>
              <a:t>Mixer</a:t>
            </a:r>
          </a:p>
          <a:p>
            <a:r>
              <a:rPr lang="en-US" dirty="0" smtClean="0"/>
              <a:t>Secretor (2/3L per day) </a:t>
            </a:r>
          </a:p>
          <a:p>
            <a:pPr lvl="1"/>
            <a:r>
              <a:rPr lang="en-US" dirty="0" smtClean="0"/>
              <a:t>H</a:t>
            </a:r>
            <a:r>
              <a:rPr lang="en-US" baseline="-25000" dirty="0" smtClean="0"/>
              <a:t>2</a:t>
            </a:r>
            <a:r>
              <a:rPr lang="en-US" dirty="0" smtClean="0"/>
              <a:t>O, Electrolytes, mucus, acid, histamine, intrinsic factor, gastrin &amp; other enzymes. </a:t>
            </a:r>
          </a:p>
          <a:p>
            <a:pPr lvl="1"/>
            <a:r>
              <a:rPr lang="en-US" dirty="0" smtClean="0"/>
              <a:t>M cells – Mucus </a:t>
            </a:r>
          </a:p>
          <a:p>
            <a:pPr lvl="1"/>
            <a:r>
              <a:rPr lang="en-US" dirty="0" smtClean="0"/>
              <a:t>Parietal cells – </a:t>
            </a:r>
            <a:r>
              <a:rPr lang="en-US" dirty="0" err="1" smtClean="0"/>
              <a:t>HCl</a:t>
            </a:r>
            <a:r>
              <a:rPr lang="en-US" dirty="0" smtClean="0"/>
              <a:t> </a:t>
            </a:r>
          </a:p>
          <a:p>
            <a:pPr lvl="1"/>
            <a:r>
              <a:rPr lang="en-US" dirty="0" smtClean="0"/>
              <a:t>G </a:t>
            </a:r>
            <a:r>
              <a:rPr lang="en-US" dirty="0" err="1" smtClean="0"/>
              <a:t>celles</a:t>
            </a:r>
            <a:r>
              <a:rPr lang="en-US" dirty="0" smtClean="0"/>
              <a:t> - gastrin </a:t>
            </a:r>
          </a:p>
          <a:p>
            <a:pPr lvl="1"/>
            <a:r>
              <a:rPr lang="en-US" dirty="0" smtClean="0"/>
              <a:t>Chief cells - pepsinogen</a:t>
            </a:r>
          </a:p>
          <a:p>
            <a:r>
              <a:rPr lang="en-US" dirty="0" smtClean="0"/>
              <a:t>Digester  </a:t>
            </a:r>
          </a:p>
          <a:p>
            <a:r>
              <a:rPr lang="en-US" dirty="0" smtClean="0"/>
              <a:t>Gatekeeper </a:t>
            </a:r>
          </a:p>
          <a:p>
            <a:endParaRPr lang="en-US" dirty="0"/>
          </a:p>
        </p:txBody>
      </p:sp>
      <p:pic>
        <p:nvPicPr>
          <p:cNvPr id="4" name="Picture 3"/>
          <p:cNvPicPr>
            <a:picLocks noChangeAspect="1"/>
          </p:cNvPicPr>
          <p:nvPr/>
        </p:nvPicPr>
        <p:blipFill rotWithShape="1">
          <a:blip r:embed="rId2"/>
          <a:srcRect l="2940" t="65866" r="3745" b="3384"/>
          <a:stretch/>
        </p:blipFill>
        <p:spPr>
          <a:xfrm>
            <a:off x="4427984" y="4005064"/>
            <a:ext cx="4253023" cy="2108771"/>
          </a:xfrm>
          <a:prstGeom prst="rect">
            <a:avLst/>
          </a:prstGeom>
        </p:spPr>
      </p:pic>
    </p:spTree>
    <p:extLst>
      <p:ext uri="{BB962C8B-B14F-4D97-AF65-F5344CB8AC3E}">
        <p14:creationId xmlns:p14="http://schemas.microsoft.com/office/powerpoint/2010/main" val="1642317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the stomach (Many Stomachs </a:t>
            </a:r>
            <a:r>
              <a:rPr lang="en-US" dirty="0"/>
              <a:t>D</a:t>
            </a:r>
            <a:r>
              <a:rPr lang="en-US" dirty="0" smtClean="0"/>
              <a:t>igest Greens) </a:t>
            </a:r>
            <a:endParaRPr lang="en-US" dirty="0"/>
          </a:p>
        </p:txBody>
      </p:sp>
      <p:sp>
        <p:nvSpPr>
          <p:cNvPr id="3" name="Content Placeholder 2"/>
          <p:cNvSpPr>
            <a:spLocks noGrp="1"/>
          </p:cNvSpPr>
          <p:nvPr>
            <p:ph idx="1"/>
          </p:nvPr>
        </p:nvSpPr>
        <p:spPr/>
        <p:txBody>
          <a:bodyPr/>
          <a:lstStyle/>
          <a:p>
            <a:r>
              <a:rPr lang="en-US" dirty="0" smtClean="0"/>
              <a:t>Mixer</a:t>
            </a:r>
          </a:p>
          <a:p>
            <a:r>
              <a:rPr lang="en-US" dirty="0" smtClean="0"/>
              <a:t>Secretor </a:t>
            </a:r>
          </a:p>
          <a:p>
            <a:r>
              <a:rPr lang="en-US" dirty="0" smtClean="0"/>
              <a:t>Digester </a:t>
            </a:r>
          </a:p>
          <a:p>
            <a:pPr lvl="1"/>
            <a:r>
              <a:rPr lang="en-US" dirty="0" smtClean="0"/>
              <a:t>Digests 20% of proteins in meals </a:t>
            </a:r>
          </a:p>
          <a:p>
            <a:pPr lvl="1"/>
            <a:r>
              <a:rPr lang="en-US" dirty="0" smtClean="0"/>
              <a:t>Aids Fe, Ca</a:t>
            </a:r>
            <a:r>
              <a:rPr lang="en-US" baseline="30000" dirty="0" smtClean="0"/>
              <a:t>2+ </a:t>
            </a:r>
            <a:r>
              <a:rPr lang="en-US" dirty="0" smtClean="0"/>
              <a:t>&amp; </a:t>
            </a:r>
            <a:r>
              <a:rPr lang="en-US" dirty="0" err="1" smtClean="0"/>
              <a:t>Vit</a:t>
            </a:r>
            <a:r>
              <a:rPr lang="en-US" dirty="0" smtClean="0"/>
              <a:t> B12 </a:t>
            </a:r>
            <a:r>
              <a:rPr lang="en-US" dirty="0" err="1" smtClean="0"/>
              <a:t>absorbtion</a:t>
            </a:r>
            <a:endParaRPr lang="en-US" dirty="0" smtClean="0"/>
          </a:p>
          <a:p>
            <a:pPr lvl="1"/>
            <a:r>
              <a:rPr lang="en-US" dirty="0" smtClean="0"/>
              <a:t>Conversion to </a:t>
            </a:r>
            <a:r>
              <a:rPr lang="en-US" dirty="0" err="1" smtClean="0"/>
              <a:t>chyme</a:t>
            </a:r>
            <a:r>
              <a:rPr lang="en-US" dirty="0" smtClean="0"/>
              <a:t> aids digestion in the distal portion of the GI tract</a:t>
            </a:r>
          </a:p>
          <a:p>
            <a:r>
              <a:rPr lang="en-US" dirty="0" smtClean="0"/>
              <a:t>Gatekeeper </a:t>
            </a:r>
          </a:p>
          <a:p>
            <a:endParaRPr lang="en-US" dirty="0"/>
          </a:p>
        </p:txBody>
      </p:sp>
      <p:pic>
        <p:nvPicPr>
          <p:cNvPr id="4" name="Picture 3"/>
          <p:cNvPicPr>
            <a:picLocks noChangeAspect="1"/>
          </p:cNvPicPr>
          <p:nvPr/>
        </p:nvPicPr>
        <p:blipFill rotWithShape="1">
          <a:blip r:embed="rId2"/>
          <a:srcRect l="2940" t="65866" r="3745" b="3384"/>
          <a:stretch/>
        </p:blipFill>
        <p:spPr>
          <a:xfrm>
            <a:off x="4427984" y="4581128"/>
            <a:ext cx="4253023" cy="1820739"/>
          </a:xfrm>
          <a:prstGeom prst="rect">
            <a:avLst/>
          </a:prstGeom>
        </p:spPr>
      </p:pic>
    </p:spTree>
    <p:extLst>
      <p:ext uri="{BB962C8B-B14F-4D97-AF65-F5344CB8AC3E}">
        <p14:creationId xmlns:p14="http://schemas.microsoft.com/office/powerpoint/2010/main" val="2463729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the stomach (Many Stomachs </a:t>
            </a:r>
            <a:r>
              <a:rPr lang="en-US" dirty="0"/>
              <a:t>D</a:t>
            </a:r>
            <a:r>
              <a:rPr lang="en-US" dirty="0" smtClean="0"/>
              <a:t>igest Greens) </a:t>
            </a:r>
            <a:endParaRPr lang="en-US" dirty="0"/>
          </a:p>
        </p:txBody>
      </p:sp>
      <p:sp>
        <p:nvSpPr>
          <p:cNvPr id="3" name="Content Placeholder 2"/>
          <p:cNvSpPr>
            <a:spLocks noGrp="1"/>
          </p:cNvSpPr>
          <p:nvPr>
            <p:ph idx="1"/>
          </p:nvPr>
        </p:nvSpPr>
        <p:spPr>
          <a:xfrm>
            <a:off x="779463" y="1828800"/>
            <a:ext cx="3576513" cy="4208930"/>
          </a:xfrm>
        </p:spPr>
        <p:txBody>
          <a:bodyPr>
            <a:normAutofit/>
          </a:bodyPr>
          <a:lstStyle/>
          <a:p>
            <a:r>
              <a:rPr lang="en-US" dirty="0" smtClean="0"/>
              <a:t>Mixer</a:t>
            </a:r>
          </a:p>
          <a:p>
            <a:r>
              <a:rPr lang="en-US" dirty="0" smtClean="0"/>
              <a:t>Secretor </a:t>
            </a:r>
          </a:p>
          <a:p>
            <a:r>
              <a:rPr lang="en-US" dirty="0" smtClean="0"/>
              <a:t>Digester </a:t>
            </a:r>
          </a:p>
          <a:p>
            <a:r>
              <a:rPr lang="en-US" dirty="0" smtClean="0"/>
              <a:t>Gatekeeper</a:t>
            </a:r>
          </a:p>
          <a:p>
            <a:pPr lvl="1"/>
            <a:r>
              <a:rPr lang="en-US" dirty="0" smtClean="0"/>
              <a:t>Controlled volume passage</a:t>
            </a:r>
          </a:p>
          <a:p>
            <a:pPr lvl="1"/>
            <a:r>
              <a:rPr lang="en-US" dirty="0" smtClean="0"/>
              <a:t>Ensures empty duodenum </a:t>
            </a:r>
          </a:p>
          <a:p>
            <a:pPr lvl="1"/>
            <a:r>
              <a:rPr lang="en-US" dirty="0" smtClean="0"/>
              <a:t>Prevents overload of digestion products to circulation  </a:t>
            </a:r>
          </a:p>
          <a:p>
            <a:pPr lvl="1"/>
            <a:endParaRPr lang="en-US" dirty="0" smtClean="0"/>
          </a:p>
          <a:p>
            <a:endParaRPr lang="en-US" dirty="0"/>
          </a:p>
        </p:txBody>
      </p:sp>
      <p:pic>
        <p:nvPicPr>
          <p:cNvPr id="4" name="Picture 3"/>
          <p:cNvPicPr>
            <a:picLocks noChangeAspect="1"/>
          </p:cNvPicPr>
          <p:nvPr/>
        </p:nvPicPr>
        <p:blipFill rotWithShape="1">
          <a:blip r:embed="rId2"/>
          <a:srcRect l="2940" t="65866" r="3745" b="3384"/>
          <a:stretch/>
        </p:blipFill>
        <p:spPr>
          <a:xfrm>
            <a:off x="4427984" y="4077072"/>
            <a:ext cx="4253023" cy="2108771"/>
          </a:xfrm>
          <a:prstGeom prst="rect">
            <a:avLst/>
          </a:prstGeom>
        </p:spPr>
      </p:pic>
    </p:spTree>
    <p:extLst>
      <p:ext uri="{BB962C8B-B14F-4D97-AF65-F5344CB8AC3E}">
        <p14:creationId xmlns:p14="http://schemas.microsoft.com/office/powerpoint/2010/main" val="783141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Dull facts</a:t>
            </a:r>
            <a:endParaRPr lang="en-US" dirty="0"/>
          </a:p>
        </p:txBody>
      </p:sp>
      <p:sp>
        <p:nvSpPr>
          <p:cNvPr id="3" name="Content Placeholder 2"/>
          <p:cNvSpPr>
            <a:spLocks noGrp="1"/>
          </p:cNvSpPr>
          <p:nvPr>
            <p:ph idx="1"/>
          </p:nvPr>
        </p:nvSpPr>
        <p:spPr>
          <a:xfrm>
            <a:off x="457200" y="1600200"/>
            <a:ext cx="4114800" cy="4525963"/>
          </a:xfrm>
        </p:spPr>
        <p:txBody>
          <a:bodyPr>
            <a:normAutofit/>
          </a:bodyPr>
          <a:lstStyle/>
          <a:p>
            <a:r>
              <a:rPr lang="en-US" dirty="0" smtClean="0"/>
              <a:t>Learning anatomy is not easy</a:t>
            </a:r>
          </a:p>
          <a:p>
            <a:endParaRPr lang="en-US" dirty="0"/>
          </a:p>
          <a:p>
            <a:r>
              <a:rPr lang="en-US" dirty="0" smtClean="0"/>
              <a:t>Repetition is key</a:t>
            </a:r>
          </a:p>
          <a:p>
            <a:endParaRPr lang="en-US" dirty="0"/>
          </a:p>
          <a:p>
            <a:r>
              <a:rPr lang="en-US" dirty="0" smtClean="0"/>
              <a:t>Mnemonics help</a:t>
            </a:r>
          </a:p>
          <a:p>
            <a:endParaRPr lang="en-US" dirty="0"/>
          </a:p>
          <a:p>
            <a:r>
              <a:rPr lang="en-US" dirty="0" smtClean="0"/>
              <a:t>Use in clinical situations</a:t>
            </a:r>
            <a:endParaRPr lang="en-US" dirty="0"/>
          </a:p>
        </p:txBody>
      </p:sp>
      <p:pic>
        <p:nvPicPr>
          <p:cNvPr id="4" name="Picture 3"/>
          <p:cNvPicPr>
            <a:picLocks noChangeAspect="1"/>
          </p:cNvPicPr>
          <p:nvPr/>
        </p:nvPicPr>
        <p:blipFill>
          <a:blip r:embed="rId2"/>
          <a:stretch>
            <a:fillRect/>
          </a:stretch>
        </p:blipFill>
        <p:spPr>
          <a:xfrm>
            <a:off x="4716016" y="1412776"/>
            <a:ext cx="3543169" cy="4653136"/>
          </a:xfrm>
          <a:prstGeom prst="rect">
            <a:avLst/>
          </a:prstGeom>
        </p:spPr>
      </p:pic>
    </p:spTree>
    <p:extLst>
      <p:ext uri="{BB962C8B-B14F-4D97-AF65-F5344CB8AC3E}">
        <p14:creationId xmlns:p14="http://schemas.microsoft.com/office/powerpoint/2010/main" val="3418184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48680"/>
            <a:ext cx="7583487" cy="588676"/>
          </a:xfrm>
        </p:spPr>
        <p:txBody>
          <a:bodyPr/>
          <a:lstStyle/>
          <a:p>
            <a:r>
              <a:rPr lang="en-US" dirty="0" smtClean="0"/>
              <a:t>Big Picture </a:t>
            </a:r>
            <a:endParaRPr lang="en-US" dirty="0"/>
          </a:p>
        </p:txBody>
      </p:sp>
      <p:sp>
        <p:nvSpPr>
          <p:cNvPr id="3" name="Content Placeholder 2"/>
          <p:cNvSpPr>
            <a:spLocks noGrp="1"/>
          </p:cNvSpPr>
          <p:nvPr>
            <p:ph idx="1"/>
          </p:nvPr>
        </p:nvSpPr>
        <p:spPr>
          <a:xfrm>
            <a:off x="755576" y="1196752"/>
            <a:ext cx="4032448" cy="5345034"/>
          </a:xfrm>
        </p:spPr>
        <p:txBody>
          <a:bodyPr>
            <a:normAutofit/>
          </a:bodyPr>
          <a:lstStyle/>
          <a:p>
            <a:r>
              <a:rPr lang="en-US" dirty="0" smtClean="0"/>
              <a:t>Session 1: Abdominal Wall &amp; Hernias</a:t>
            </a:r>
          </a:p>
          <a:p>
            <a:r>
              <a:rPr lang="en-US" dirty="0" smtClean="0"/>
              <a:t>Session 2: Oesophagus</a:t>
            </a:r>
          </a:p>
          <a:p>
            <a:r>
              <a:rPr lang="en-US" dirty="0" smtClean="0"/>
              <a:t>Session 3: Stomach &amp; duodenum </a:t>
            </a:r>
          </a:p>
          <a:p>
            <a:r>
              <a:rPr lang="en-US" dirty="0" smtClean="0"/>
              <a:t>Session 4: Liver &amp; Spleen</a:t>
            </a:r>
          </a:p>
          <a:p>
            <a:r>
              <a:rPr lang="en-US" dirty="0" smtClean="0"/>
              <a:t>Section 5: Pancreatic/Biliary </a:t>
            </a:r>
          </a:p>
          <a:p>
            <a:r>
              <a:rPr lang="en-US" dirty="0" smtClean="0"/>
              <a:t>Session 6: Large Bowel, Rectum &amp; Anus</a:t>
            </a:r>
          </a:p>
          <a:p>
            <a:r>
              <a:rPr lang="en-US" dirty="0" smtClean="0"/>
              <a:t>Session 7: The neck</a:t>
            </a:r>
          </a:p>
          <a:p>
            <a:r>
              <a:rPr lang="en-US" dirty="0" smtClean="0"/>
              <a:t>Session </a:t>
            </a:r>
            <a:r>
              <a:rPr lang="en-US" dirty="0"/>
              <a:t>8</a:t>
            </a:r>
            <a:r>
              <a:rPr lang="en-US" dirty="0" smtClean="0"/>
              <a:t>: The upper limb</a:t>
            </a:r>
          </a:p>
          <a:p>
            <a:r>
              <a:rPr lang="en-US" dirty="0" smtClean="0"/>
              <a:t>Session 9: The lower limb</a:t>
            </a:r>
          </a:p>
          <a:p>
            <a:r>
              <a:rPr lang="en-US" dirty="0" smtClean="0"/>
              <a:t>Session 10: The Brain </a:t>
            </a:r>
            <a:endParaRPr lang="en-US" dirty="0"/>
          </a:p>
          <a:p>
            <a:r>
              <a:rPr lang="en-US" dirty="0" smtClean="0"/>
              <a:t>Section 11: The Spinal cord</a:t>
            </a:r>
          </a:p>
          <a:p>
            <a:r>
              <a:rPr lang="en-US" dirty="0" smtClean="0"/>
              <a:t>Session 12: Cardio-respiratory </a:t>
            </a:r>
          </a:p>
          <a:p>
            <a:endParaRPr lang="en-US" dirty="0" smtClean="0"/>
          </a:p>
          <a:p>
            <a:endParaRPr lang="en-US" dirty="0"/>
          </a:p>
        </p:txBody>
      </p:sp>
      <p:pic>
        <p:nvPicPr>
          <p:cNvPr id="5" name="Picture 4"/>
          <p:cNvPicPr>
            <a:picLocks noChangeAspect="1"/>
          </p:cNvPicPr>
          <p:nvPr/>
        </p:nvPicPr>
        <p:blipFill>
          <a:blip r:embed="rId3"/>
          <a:stretch>
            <a:fillRect/>
          </a:stretch>
        </p:blipFill>
        <p:spPr>
          <a:xfrm>
            <a:off x="4932040" y="692696"/>
            <a:ext cx="3789040" cy="3789040"/>
          </a:xfrm>
          <a:prstGeom prst="rect">
            <a:avLst/>
          </a:prstGeom>
        </p:spPr>
      </p:pic>
    </p:spTree>
    <p:extLst>
      <p:ext uri="{BB962C8B-B14F-4D97-AF65-F5344CB8AC3E}">
        <p14:creationId xmlns:p14="http://schemas.microsoft.com/office/powerpoint/2010/main" val="2392346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Todays Learning Objectives </a:t>
            </a:r>
            <a:endParaRPr lang="en-GB" dirty="0"/>
          </a:p>
        </p:txBody>
      </p:sp>
      <p:sp>
        <p:nvSpPr>
          <p:cNvPr id="3" name="Content Placeholder 2"/>
          <p:cNvSpPr>
            <a:spLocks noGrp="1"/>
          </p:cNvSpPr>
          <p:nvPr>
            <p:ph idx="1"/>
          </p:nvPr>
        </p:nvSpPr>
        <p:spPr>
          <a:xfrm>
            <a:off x="779463" y="1828800"/>
            <a:ext cx="3072457" cy="4208930"/>
          </a:xfrm>
        </p:spPr>
        <p:txBody>
          <a:bodyPr/>
          <a:lstStyle/>
          <a:p>
            <a:r>
              <a:rPr lang="en-GB" dirty="0" smtClean="0"/>
              <a:t>Anatomy &amp; function of the stomach &amp; duodenum relating to pathology</a:t>
            </a:r>
          </a:p>
          <a:p>
            <a:endParaRPr lang="en-GB" dirty="0" smtClean="0"/>
          </a:p>
          <a:p>
            <a:r>
              <a:rPr lang="en-GB" dirty="0" smtClean="0"/>
              <a:t>+ lots of pictures &amp; AMK questions </a:t>
            </a:r>
          </a:p>
        </p:txBody>
      </p:sp>
      <p:pic>
        <p:nvPicPr>
          <p:cNvPr id="4" name="Picture 3"/>
          <p:cNvPicPr>
            <a:picLocks noChangeAspect="1"/>
          </p:cNvPicPr>
          <p:nvPr/>
        </p:nvPicPr>
        <p:blipFill>
          <a:blip r:embed="rId2"/>
          <a:stretch>
            <a:fillRect/>
          </a:stretch>
        </p:blipFill>
        <p:spPr>
          <a:xfrm>
            <a:off x="3923928" y="1844824"/>
            <a:ext cx="4575605" cy="3431704"/>
          </a:xfrm>
          <a:prstGeom prst="rect">
            <a:avLst/>
          </a:prstGeom>
        </p:spPr>
      </p:pic>
    </p:spTree>
    <p:extLst>
      <p:ext uri="{BB962C8B-B14F-4D97-AF65-F5344CB8AC3E}">
        <p14:creationId xmlns:p14="http://schemas.microsoft.com/office/powerpoint/2010/main" val="4063619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stomach </a:t>
            </a:r>
            <a:endParaRPr lang="en-US" dirty="0"/>
          </a:p>
        </p:txBody>
      </p:sp>
      <p:sp>
        <p:nvSpPr>
          <p:cNvPr id="3" name="Content Placeholder 2"/>
          <p:cNvSpPr>
            <a:spLocks noGrp="1"/>
          </p:cNvSpPr>
          <p:nvPr>
            <p:ph idx="1"/>
          </p:nvPr>
        </p:nvSpPr>
        <p:spPr>
          <a:xfrm>
            <a:off x="779463" y="1828800"/>
            <a:ext cx="3792537" cy="4208930"/>
          </a:xfrm>
        </p:spPr>
        <p:txBody>
          <a:bodyPr>
            <a:normAutofit/>
          </a:bodyPr>
          <a:lstStyle/>
          <a:p>
            <a:r>
              <a:rPr lang="en-US" dirty="0" smtClean="0"/>
              <a:t>J shaped organ</a:t>
            </a:r>
          </a:p>
          <a:p>
            <a:r>
              <a:rPr lang="en-US" dirty="0" smtClean="0"/>
              <a:t>Lies between T7 &amp; L3</a:t>
            </a:r>
            <a:endParaRPr lang="en-US" dirty="0"/>
          </a:p>
          <a:p>
            <a:r>
              <a:rPr lang="en-US" dirty="0" smtClean="0"/>
              <a:t>Pyloric sphincter connects to the duodenum </a:t>
            </a:r>
          </a:p>
          <a:p>
            <a:r>
              <a:rPr lang="en-US" dirty="0" smtClean="0"/>
              <a:t>Multi function:</a:t>
            </a:r>
          </a:p>
          <a:p>
            <a:pPr lvl="1"/>
            <a:r>
              <a:rPr lang="en-US" dirty="0" smtClean="0"/>
              <a:t>Mixer</a:t>
            </a:r>
          </a:p>
          <a:p>
            <a:pPr lvl="1"/>
            <a:r>
              <a:rPr lang="en-US" dirty="0" smtClean="0"/>
              <a:t>Secretor </a:t>
            </a:r>
          </a:p>
          <a:p>
            <a:pPr lvl="1"/>
            <a:r>
              <a:rPr lang="en-US" dirty="0" smtClean="0"/>
              <a:t>Digester </a:t>
            </a:r>
          </a:p>
          <a:p>
            <a:pPr lvl="1"/>
            <a:r>
              <a:rPr lang="en-US" dirty="0" smtClean="0"/>
              <a:t>Gatekeeper </a:t>
            </a:r>
            <a:endParaRPr lang="en-US" dirty="0"/>
          </a:p>
        </p:txBody>
      </p:sp>
      <p:pic>
        <p:nvPicPr>
          <p:cNvPr id="6" name="Picture 5"/>
          <p:cNvPicPr>
            <a:picLocks noChangeAspect="1"/>
          </p:cNvPicPr>
          <p:nvPr/>
        </p:nvPicPr>
        <p:blipFill>
          <a:blip r:embed="rId2"/>
          <a:stretch>
            <a:fillRect/>
          </a:stretch>
        </p:blipFill>
        <p:spPr>
          <a:xfrm>
            <a:off x="4572000" y="764704"/>
            <a:ext cx="4233922" cy="4176464"/>
          </a:xfrm>
          <a:prstGeom prst="rect">
            <a:avLst/>
          </a:prstGeom>
        </p:spPr>
      </p:pic>
    </p:spTree>
    <p:extLst>
      <p:ext uri="{BB962C8B-B14F-4D97-AF65-F5344CB8AC3E}">
        <p14:creationId xmlns:p14="http://schemas.microsoft.com/office/powerpoint/2010/main" val="76826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stomach</a:t>
            </a:r>
            <a:endParaRPr lang="en-US" dirty="0"/>
          </a:p>
        </p:txBody>
      </p:sp>
      <p:sp>
        <p:nvSpPr>
          <p:cNvPr id="3" name="Content Placeholder 2"/>
          <p:cNvSpPr>
            <a:spLocks noGrp="1"/>
          </p:cNvSpPr>
          <p:nvPr>
            <p:ph idx="1"/>
          </p:nvPr>
        </p:nvSpPr>
        <p:spPr>
          <a:xfrm>
            <a:off x="779463" y="1828800"/>
            <a:ext cx="2136353" cy="4208930"/>
          </a:xfrm>
        </p:spPr>
        <p:txBody>
          <a:bodyPr>
            <a:normAutofit/>
          </a:bodyPr>
          <a:lstStyle/>
          <a:p>
            <a:r>
              <a:rPr lang="en-US" dirty="0" err="1" smtClean="0"/>
              <a:t>Cardia</a:t>
            </a:r>
            <a:endParaRPr lang="en-US" dirty="0"/>
          </a:p>
          <a:p>
            <a:r>
              <a:rPr lang="en-US" dirty="0" smtClean="0"/>
              <a:t>Fundus </a:t>
            </a:r>
          </a:p>
          <a:p>
            <a:r>
              <a:rPr lang="en-US" dirty="0" smtClean="0"/>
              <a:t>Body</a:t>
            </a:r>
          </a:p>
          <a:p>
            <a:r>
              <a:rPr lang="en-US" dirty="0" smtClean="0"/>
              <a:t>Pylorus </a:t>
            </a:r>
          </a:p>
          <a:p>
            <a:r>
              <a:rPr lang="en-US" dirty="0" smtClean="0"/>
              <a:t>Curvatures: Greater &amp; Lesser  </a:t>
            </a:r>
          </a:p>
          <a:p>
            <a:r>
              <a:rPr lang="en-US" dirty="0" smtClean="0"/>
              <a:t>Muscular layers </a:t>
            </a:r>
          </a:p>
          <a:p>
            <a:endParaRPr lang="en-US" dirty="0"/>
          </a:p>
          <a:p>
            <a:endParaRPr lang="en-US" dirty="0"/>
          </a:p>
        </p:txBody>
      </p:sp>
      <p:pic>
        <p:nvPicPr>
          <p:cNvPr id="5" name="Picture 4"/>
          <p:cNvPicPr>
            <a:picLocks noChangeAspect="1"/>
          </p:cNvPicPr>
          <p:nvPr/>
        </p:nvPicPr>
        <p:blipFill>
          <a:blip r:embed="rId2"/>
          <a:stretch>
            <a:fillRect/>
          </a:stretch>
        </p:blipFill>
        <p:spPr>
          <a:xfrm>
            <a:off x="3039232" y="1628800"/>
            <a:ext cx="5781959" cy="4536504"/>
          </a:xfrm>
          <a:prstGeom prst="rect">
            <a:avLst/>
          </a:prstGeom>
        </p:spPr>
      </p:pic>
    </p:spTree>
    <p:extLst>
      <p:ext uri="{BB962C8B-B14F-4D97-AF65-F5344CB8AC3E}">
        <p14:creationId xmlns:p14="http://schemas.microsoft.com/office/powerpoint/2010/main" val="322119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basics:  Peritoneum</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What is the peritoneum? </a:t>
            </a:r>
          </a:p>
          <a:p>
            <a:pPr marL="0" indent="0">
              <a:buNone/>
            </a:pPr>
            <a:r>
              <a:rPr lang="en-US" dirty="0" smtClean="0"/>
              <a:t>“A double layered membrane, supporting the viscera and holding them to the abdominal walls” </a:t>
            </a:r>
          </a:p>
          <a:p>
            <a:pPr marL="0" indent="0">
              <a:buNone/>
            </a:pPr>
            <a:r>
              <a:rPr lang="en-US" dirty="0" smtClean="0"/>
              <a:t>What are the greater &amp; lesser </a:t>
            </a:r>
            <a:r>
              <a:rPr lang="en-US" dirty="0" err="1" smtClean="0"/>
              <a:t>omenta</a:t>
            </a:r>
            <a:r>
              <a:rPr lang="en-US" dirty="0" smtClean="0"/>
              <a:t>? </a:t>
            </a:r>
          </a:p>
          <a:p>
            <a:pPr>
              <a:buFontTx/>
              <a:buChar char="-"/>
            </a:pPr>
            <a:r>
              <a:rPr lang="en-US" dirty="0" smtClean="0"/>
              <a:t>Greater (immune role) </a:t>
            </a:r>
          </a:p>
          <a:p>
            <a:pPr lvl="1">
              <a:buFontTx/>
              <a:buChar char="-"/>
            </a:pPr>
            <a:r>
              <a:rPr lang="en-GB" dirty="0" smtClean="0"/>
              <a:t>“Four </a:t>
            </a:r>
            <a:r>
              <a:rPr lang="en-GB" dirty="0"/>
              <a:t>layers of peritoneum. It descends from the greater curvature of the stomach and proximal part of the duodenum, then folds back up and attaches to the anterior surface of the transverse </a:t>
            </a:r>
            <a:r>
              <a:rPr lang="en-GB" dirty="0" smtClean="0"/>
              <a:t>colon”</a:t>
            </a:r>
            <a:endParaRPr lang="en-US" dirty="0" smtClean="0"/>
          </a:p>
          <a:p>
            <a:pPr>
              <a:buFontTx/>
              <a:buChar char="-"/>
            </a:pPr>
            <a:r>
              <a:rPr lang="en-US" dirty="0" smtClean="0"/>
              <a:t>Lesser (attachment) </a:t>
            </a:r>
          </a:p>
          <a:p>
            <a:pPr lvl="1">
              <a:buFontTx/>
              <a:buChar char="-"/>
            </a:pPr>
            <a:r>
              <a:rPr lang="en-GB" dirty="0" smtClean="0"/>
              <a:t>“Attaches </a:t>
            </a:r>
            <a:r>
              <a:rPr lang="en-GB" dirty="0"/>
              <a:t>from the lesser curvature of the stomach and the proximal part of the duodenum to the </a:t>
            </a:r>
            <a:r>
              <a:rPr lang="en-GB" dirty="0" smtClean="0"/>
              <a:t>liver”</a:t>
            </a:r>
            <a:endParaRPr lang="en-GB" dirty="0"/>
          </a:p>
          <a:p>
            <a:pPr lvl="1">
              <a:buFontTx/>
              <a:buChar char="-"/>
            </a:pPr>
            <a:endParaRPr lang="en-US" dirty="0" smtClean="0"/>
          </a:p>
          <a:p>
            <a:pPr lvl="1">
              <a:buFontTx/>
              <a:buChar char="-"/>
            </a:pPr>
            <a:endParaRPr lang="en-US" dirty="0"/>
          </a:p>
        </p:txBody>
      </p:sp>
    </p:spTree>
    <p:extLst>
      <p:ext uri="{BB962C8B-B14F-4D97-AF65-F5344CB8AC3E}">
        <p14:creationId xmlns:p14="http://schemas.microsoft.com/office/powerpoint/2010/main" val="312493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Peritoneal Cavity</a:t>
            </a:r>
            <a:endParaRPr lang="en-US" dirty="0"/>
          </a:p>
        </p:txBody>
      </p:sp>
      <p:sp>
        <p:nvSpPr>
          <p:cNvPr id="5" name="Content Placeholder 2"/>
          <p:cNvSpPr>
            <a:spLocks noGrp="1"/>
          </p:cNvSpPr>
          <p:nvPr>
            <p:ph idx="1"/>
          </p:nvPr>
        </p:nvSpPr>
        <p:spPr>
          <a:xfrm>
            <a:off x="779463" y="1828800"/>
            <a:ext cx="2136353" cy="4208930"/>
          </a:xfrm>
        </p:spPr>
        <p:txBody>
          <a:bodyPr>
            <a:normAutofit/>
          </a:bodyPr>
          <a:lstStyle/>
          <a:p>
            <a:endParaRPr lang="en-US" dirty="0"/>
          </a:p>
          <a:p>
            <a:endParaRPr lang="en-US" dirty="0"/>
          </a:p>
        </p:txBody>
      </p:sp>
      <p:pic>
        <p:nvPicPr>
          <p:cNvPr id="4" name="Picture 3"/>
          <p:cNvPicPr>
            <a:picLocks noChangeAspect="1"/>
          </p:cNvPicPr>
          <p:nvPr/>
        </p:nvPicPr>
        <p:blipFill rotWithShape="1">
          <a:blip r:embed="rId2"/>
          <a:srcRect r="6613" b="11072"/>
          <a:stretch/>
        </p:blipFill>
        <p:spPr>
          <a:xfrm>
            <a:off x="3779912" y="1772816"/>
            <a:ext cx="4847828" cy="4633995"/>
          </a:xfrm>
          <a:prstGeom prst="rect">
            <a:avLst/>
          </a:prstGeom>
        </p:spPr>
      </p:pic>
      <p:sp>
        <p:nvSpPr>
          <p:cNvPr id="6" name="Content Placeholder 2"/>
          <p:cNvSpPr txBox="1">
            <a:spLocks/>
          </p:cNvSpPr>
          <p:nvPr/>
        </p:nvSpPr>
        <p:spPr>
          <a:xfrm>
            <a:off x="395536" y="1988840"/>
            <a:ext cx="2816696" cy="4208930"/>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r>
              <a:rPr lang="en-US" dirty="0" smtClean="0"/>
              <a:t>The </a:t>
            </a:r>
            <a:r>
              <a:rPr lang="en-US" dirty="0" err="1" smtClean="0"/>
              <a:t>omenta</a:t>
            </a:r>
            <a:r>
              <a:rPr lang="en-US" dirty="0" smtClean="0"/>
              <a:t> divide the peritoneal cavity into the greater &amp; lesser sac</a:t>
            </a:r>
          </a:p>
          <a:p>
            <a:pPr marL="0" indent="0">
              <a:buNone/>
            </a:pPr>
            <a:endParaRPr lang="en-US" dirty="0" smtClean="0"/>
          </a:p>
          <a:p>
            <a:r>
              <a:rPr lang="en-US" dirty="0" smtClean="0"/>
              <a:t>The </a:t>
            </a:r>
            <a:r>
              <a:rPr lang="en-US" dirty="0" err="1" smtClean="0"/>
              <a:t>epiploic</a:t>
            </a:r>
            <a:r>
              <a:rPr lang="en-US" dirty="0" smtClean="0"/>
              <a:t> foramen </a:t>
            </a:r>
          </a:p>
        </p:txBody>
      </p:sp>
    </p:spTree>
    <p:extLst>
      <p:ext uri="{BB962C8B-B14F-4D97-AF65-F5344CB8AC3E}">
        <p14:creationId xmlns:p14="http://schemas.microsoft.com/office/powerpoint/2010/main" val="388649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11200</TotalTime>
  <Words>608</Words>
  <Application>Microsoft Office PowerPoint</Application>
  <PresentationFormat>On-screen Show (4:3)</PresentationFormat>
  <Paragraphs>162</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 2</vt:lpstr>
      <vt:lpstr>Office Theme</vt:lpstr>
      <vt:lpstr>Peninsula Anatomy Lectures </vt:lpstr>
      <vt:lpstr>What this course adds </vt:lpstr>
      <vt:lpstr>Dull facts</vt:lpstr>
      <vt:lpstr>Big Picture </vt:lpstr>
      <vt:lpstr>Todays Learning Objectives </vt:lpstr>
      <vt:lpstr>The stomach </vt:lpstr>
      <vt:lpstr>The stomach</vt:lpstr>
      <vt:lpstr>Back to basics:  Peritoneum</vt:lpstr>
      <vt:lpstr>Peritoneal Cavity</vt:lpstr>
      <vt:lpstr>Relations of the stomach </vt:lpstr>
      <vt:lpstr>Arterial Supply to the GI tract </vt:lpstr>
      <vt:lpstr>Coeliac trunk </vt:lpstr>
      <vt:lpstr>Arterial supply to the stomach </vt:lpstr>
      <vt:lpstr>Venous drainage from the stomach </vt:lpstr>
      <vt:lpstr>Lymphatic drainage of the stomach</vt:lpstr>
      <vt:lpstr>Nervous supply to the stomach </vt:lpstr>
      <vt:lpstr>Duodenum </vt:lpstr>
      <vt:lpstr>Functions of the stomach (Many Stomachs Digest Greens) </vt:lpstr>
      <vt:lpstr>Functions of the stomach (Many Stomachs Digest Greens) </vt:lpstr>
      <vt:lpstr>Functions of the stomach (Many Stomachs Digest Greens) </vt:lpstr>
      <vt:lpstr>Functions of the stomach (Many Stomachs Digest Greens) </vt:lpstr>
      <vt:lpstr>Functions of the stomach (Many Stomachs Digest Greens) </vt:lpstr>
    </vt:vector>
  </TitlesOfParts>
  <Company>Plymouth ICT Shared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Peninsula Anatomy Lectures</dc:title>
  <dc:creator>PASCOE John, F2 Doctor</dc:creator>
  <cp:lastModifiedBy>andrew.burgin@students.pcmd.ac.uk</cp:lastModifiedBy>
  <cp:revision>147</cp:revision>
  <cp:lastPrinted>2016-01-21T21:57:34Z</cp:lastPrinted>
  <dcterms:created xsi:type="dcterms:W3CDTF">2015-10-14T08:33:45Z</dcterms:created>
  <dcterms:modified xsi:type="dcterms:W3CDTF">2016-03-10T16:40:39Z</dcterms:modified>
</cp:coreProperties>
</file>