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89" d="100"/>
          <a:sy n="89" d="100"/>
        </p:scale>
        <p:origin x="4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B0D7-4C40-4B47-A556-E70F9A6DCCE9}" type="datetimeFigureOut">
              <a:rPr lang="en-GB" smtClean="0"/>
              <a:t>10/03/2016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72654-AD81-4C29-90D1-0327259637A0}" type="slidenum">
              <a:rPr lang="en-GB" smtClean="0"/>
              <a:t>‹#›</a:t>
            </a:fld>
            <a:endParaRPr lang="en-GB"/>
          </a:p>
        </p:txBody>
      </p:sp>
    </p:spTree>
    <p:extLst>
      <p:ext uri="{BB962C8B-B14F-4D97-AF65-F5344CB8AC3E}">
        <p14:creationId xmlns:p14="http://schemas.microsoft.com/office/powerpoint/2010/main" val="21917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FDA8D-A1F5-42A1-B4D9-248FF4D6747E}" type="slidenum">
              <a:rPr lang="en-GB" smtClean="0"/>
              <a:t>18</a:t>
            </a:fld>
            <a:endParaRPr lang="en-GB"/>
          </a:p>
        </p:txBody>
      </p:sp>
    </p:spTree>
    <p:extLst>
      <p:ext uri="{BB962C8B-B14F-4D97-AF65-F5344CB8AC3E}">
        <p14:creationId xmlns:p14="http://schemas.microsoft.com/office/powerpoint/2010/main" val="60588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F06062-8108-4477-80B2-A198AB33A0D8}"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251456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6062-8108-4477-80B2-A198AB33A0D8}"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298860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6062-8108-4477-80B2-A198AB33A0D8}"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217818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6062-8108-4477-80B2-A198AB33A0D8}"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156120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06062-8108-4477-80B2-A198AB33A0D8}"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33324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F06062-8108-4477-80B2-A198AB33A0D8}"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419882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F06062-8108-4477-80B2-A198AB33A0D8}" type="datetimeFigureOut">
              <a:rPr lang="en-GB" smtClean="0"/>
              <a:t>10/03/2016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84659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F06062-8108-4477-80B2-A198AB33A0D8}" type="datetimeFigureOut">
              <a:rPr lang="en-GB" smtClean="0"/>
              <a:t>10/03/2016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161402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06062-8108-4477-80B2-A198AB33A0D8}" type="datetimeFigureOut">
              <a:rPr lang="en-GB" smtClean="0"/>
              <a:t>10/03/2016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359076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06062-8108-4477-80B2-A198AB33A0D8}"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6569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06062-8108-4477-80B2-A198AB33A0D8}"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96ED0-66E2-4D13-92CF-FFC264665D66}" type="slidenum">
              <a:rPr lang="en-GB" smtClean="0"/>
              <a:t>‹#›</a:t>
            </a:fld>
            <a:endParaRPr lang="en-GB"/>
          </a:p>
        </p:txBody>
      </p:sp>
    </p:spTree>
    <p:extLst>
      <p:ext uri="{BB962C8B-B14F-4D97-AF65-F5344CB8AC3E}">
        <p14:creationId xmlns:p14="http://schemas.microsoft.com/office/powerpoint/2010/main" val="306459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06062-8108-4477-80B2-A198AB33A0D8}" type="datetimeFigureOut">
              <a:rPr lang="en-GB" smtClean="0"/>
              <a:t>10/03/2016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96ED0-66E2-4D13-92CF-FFC264665D66}" type="slidenum">
              <a:rPr lang="en-GB" smtClean="0"/>
              <a:t>‹#›</a:t>
            </a:fld>
            <a:endParaRPr lang="en-GB"/>
          </a:p>
        </p:txBody>
      </p:sp>
    </p:spTree>
    <p:extLst>
      <p:ext uri="{BB962C8B-B14F-4D97-AF65-F5344CB8AC3E}">
        <p14:creationId xmlns:p14="http://schemas.microsoft.com/office/powerpoint/2010/main" val="38665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Peninsula Anatomy Lectures </a:t>
            </a:r>
            <a:endParaRPr lang="en-GB" dirty="0"/>
          </a:p>
        </p:txBody>
      </p:sp>
      <p:sp>
        <p:nvSpPr>
          <p:cNvPr id="3" name="Subtitle 2"/>
          <p:cNvSpPr>
            <a:spLocks noGrp="1"/>
          </p:cNvSpPr>
          <p:nvPr>
            <p:ph type="subTitle" idx="1"/>
          </p:nvPr>
        </p:nvSpPr>
        <p:spPr/>
        <p:txBody>
          <a:bodyPr>
            <a:normAutofit/>
          </a:bodyPr>
          <a:lstStyle/>
          <a:p>
            <a:r>
              <a:rPr lang="en-GB" dirty="0" smtClean="0"/>
              <a:t>Session 3 – Stomach &amp; duodenum anatomy &amp; </a:t>
            </a:r>
            <a:r>
              <a:rPr lang="en-GB" smtClean="0"/>
              <a:t>pathology </a:t>
            </a:r>
            <a:r>
              <a:rPr lang="en-GB" smtClean="0"/>
              <a:t>(Part 2)</a:t>
            </a:r>
            <a:endParaRPr lang="en-GB" dirty="0"/>
          </a:p>
          <a:p>
            <a:r>
              <a:rPr lang="en-GB" dirty="0" smtClean="0"/>
              <a:t>John Pascoe </a:t>
            </a:r>
          </a:p>
          <a:p>
            <a:r>
              <a:rPr lang="en-GB" dirty="0" smtClean="0"/>
              <a:t>F2 </a:t>
            </a:r>
            <a:r>
              <a:rPr lang="en-GB" dirty="0" err="1" smtClean="0"/>
              <a:t>Derriford</a:t>
            </a:r>
            <a:r>
              <a:rPr lang="en-GB" dirty="0" smtClean="0"/>
              <a:t> Hospital </a:t>
            </a:r>
            <a:endParaRPr lang="en-GB" dirty="0"/>
          </a:p>
        </p:txBody>
      </p:sp>
    </p:spTree>
    <p:extLst>
      <p:ext uri="{BB962C8B-B14F-4D97-AF65-F5344CB8AC3E}">
        <p14:creationId xmlns:p14="http://schemas.microsoft.com/office/powerpoint/2010/main" val="3527340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Gastric ulcer surgery </a:t>
            </a:r>
            <a:endParaRPr lang="en-US" dirty="0"/>
          </a:p>
        </p:txBody>
      </p:sp>
      <p:sp>
        <p:nvSpPr>
          <p:cNvPr id="6" name="Content Placeholder 2"/>
          <p:cNvSpPr>
            <a:spLocks noGrp="1"/>
          </p:cNvSpPr>
          <p:nvPr>
            <p:ph idx="1"/>
          </p:nvPr>
        </p:nvSpPr>
        <p:spPr>
          <a:xfrm>
            <a:off x="6384033" y="1484784"/>
            <a:ext cx="3864545" cy="4208930"/>
          </a:xfrm>
        </p:spPr>
        <p:txBody>
          <a:bodyPr>
            <a:normAutofit/>
          </a:bodyPr>
          <a:lstStyle/>
          <a:p>
            <a:r>
              <a:rPr lang="en-US" dirty="0" err="1" smtClean="0"/>
              <a:t>Bilroth</a:t>
            </a:r>
            <a:r>
              <a:rPr lang="en-US" dirty="0" smtClean="0"/>
              <a:t> 1 &amp; 2</a:t>
            </a:r>
            <a:r>
              <a:rPr lang="en-US" dirty="0"/>
              <a:t> </a:t>
            </a:r>
            <a:r>
              <a:rPr lang="en-US" dirty="0" smtClean="0"/>
              <a:t>are most common </a:t>
            </a:r>
          </a:p>
          <a:p>
            <a:endParaRPr lang="en-US" dirty="0" smtClean="0"/>
          </a:p>
          <a:p>
            <a:r>
              <a:rPr lang="en-US" dirty="0" err="1" smtClean="0"/>
              <a:t>Vagotomy</a:t>
            </a:r>
            <a:r>
              <a:rPr lang="en-US" dirty="0" smtClean="0"/>
              <a:t>, </a:t>
            </a:r>
            <a:r>
              <a:rPr lang="en-US" dirty="0" err="1" smtClean="0"/>
              <a:t>pyloroplasty</a:t>
            </a:r>
            <a:r>
              <a:rPr lang="en-US" dirty="0" smtClean="0"/>
              <a:t> &amp; ulcer excision </a:t>
            </a:r>
          </a:p>
          <a:p>
            <a:endParaRPr lang="en-US" dirty="0"/>
          </a:p>
          <a:p>
            <a:r>
              <a:rPr lang="en-US" dirty="0" smtClean="0"/>
              <a:t>Roux en y, </a:t>
            </a:r>
            <a:r>
              <a:rPr lang="en-US" dirty="0" err="1" smtClean="0"/>
              <a:t>vagotomy</a:t>
            </a:r>
            <a:r>
              <a:rPr lang="en-US" dirty="0" smtClean="0"/>
              <a:t> &amp; </a:t>
            </a:r>
            <a:r>
              <a:rPr lang="en-US" dirty="0" err="1" smtClean="0"/>
              <a:t>antrumectomy</a:t>
            </a:r>
            <a:endParaRPr lang="en-US" dirty="0" smtClean="0"/>
          </a:p>
          <a:p>
            <a:endParaRPr lang="en-US" dirty="0" smtClean="0"/>
          </a:p>
          <a:p>
            <a:endParaRPr lang="en-US" dirty="0" smtClean="0"/>
          </a:p>
        </p:txBody>
      </p:sp>
      <p:pic>
        <p:nvPicPr>
          <p:cNvPr id="5" name="Picture 4"/>
          <p:cNvPicPr>
            <a:picLocks noChangeAspect="1"/>
          </p:cNvPicPr>
          <p:nvPr/>
        </p:nvPicPr>
        <p:blipFill rotWithShape="1">
          <a:blip r:embed="rId2"/>
          <a:srcRect l="11713" t="10207" r="8305" b="6598"/>
          <a:stretch/>
        </p:blipFill>
        <p:spPr>
          <a:xfrm>
            <a:off x="2135560" y="1484784"/>
            <a:ext cx="4176464" cy="2907856"/>
          </a:xfrm>
          <a:prstGeom prst="rect">
            <a:avLst/>
          </a:prstGeom>
        </p:spPr>
      </p:pic>
    </p:spTree>
    <p:extLst>
      <p:ext uri="{BB962C8B-B14F-4D97-AF65-F5344CB8AC3E}">
        <p14:creationId xmlns:p14="http://schemas.microsoft.com/office/powerpoint/2010/main" val="7610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for duodenal ulcers </a:t>
            </a:r>
            <a:endParaRPr lang="en-US" dirty="0"/>
          </a:p>
        </p:txBody>
      </p:sp>
      <p:sp>
        <p:nvSpPr>
          <p:cNvPr id="3" name="Content Placeholder 2"/>
          <p:cNvSpPr>
            <a:spLocks noGrp="1"/>
          </p:cNvSpPr>
          <p:nvPr>
            <p:ph idx="1"/>
          </p:nvPr>
        </p:nvSpPr>
        <p:spPr>
          <a:xfrm>
            <a:off x="2303464" y="1828800"/>
            <a:ext cx="3792537" cy="4208930"/>
          </a:xfrm>
        </p:spPr>
        <p:txBody>
          <a:bodyPr>
            <a:normAutofit fontScale="92500" lnSpcReduction="20000"/>
          </a:bodyPr>
          <a:lstStyle/>
          <a:p>
            <a:r>
              <a:rPr lang="en-US" dirty="0" smtClean="0"/>
              <a:t>Surgery aims to reduce acid secretion by dividing the vagal </a:t>
            </a:r>
            <a:r>
              <a:rPr lang="en-US" dirty="0" err="1" smtClean="0"/>
              <a:t>intervation</a:t>
            </a:r>
            <a:r>
              <a:rPr lang="en-US" dirty="0" smtClean="0"/>
              <a:t> to the stomach. </a:t>
            </a:r>
          </a:p>
          <a:p>
            <a:r>
              <a:rPr lang="en-US" dirty="0" err="1" smtClean="0"/>
              <a:t>Truncal</a:t>
            </a:r>
            <a:r>
              <a:rPr lang="en-US" dirty="0" smtClean="0"/>
              <a:t> </a:t>
            </a:r>
            <a:r>
              <a:rPr lang="en-US" dirty="0" err="1" smtClean="0"/>
              <a:t>vagotomy</a:t>
            </a:r>
            <a:r>
              <a:rPr lang="en-US" dirty="0" smtClean="0"/>
              <a:t> &amp; </a:t>
            </a:r>
            <a:r>
              <a:rPr lang="en-US" dirty="0" err="1" smtClean="0"/>
              <a:t>pyloroplasty</a:t>
            </a:r>
            <a:r>
              <a:rPr lang="en-US" dirty="0" smtClean="0"/>
              <a:t> + drainage procedure </a:t>
            </a:r>
          </a:p>
          <a:p>
            <a:r>
              <a:rPr lang="en-US" dirty="0" smtClean="0"/>
              <a:t>Selective </a:t>
            </a:r>
            <a:r>
              <a:rPr lang="en-US" dirty="0" err="1" smtClean="0"/>
              <a:t>vagotomy</a:t>
            </a:r>
            <a:r>
              <a:rPr lang="en-US" dirty="0" smtClean="0"/>
              <a:t> + drainage procedure </a:t>
            </a:r>
          </a:p>
          <a:p>
            <a:r>
              <a:rPr lang="en-US" dirty="0" smtClean="0"/>
              <a:t>Highly selective </a:t>
            </a:r>
            <a:r>
              <a:rPr lang="en-US" dirty="0" err="1" smtClean="0"/>
              <a:t>vagotomy</a:t>
            </a:r>
            <a:r>
              <a:rPr lang="en-US" dirty="0" smtClean="0"/>
              <a:t> </a:t>
            </a:r>
          </a:p>
        </p:txBody>
      </p:sp>
      <p:pic>
        <p:nvPicPr>
          <p:cNvPr id="4" name="Picture 3"/>
          <p:cNvPicPr>
            <a:picLocks noChangeAspect="1"/>
          </p:cNvPicPr>
          <p:nvPr/>
        </p:nvPicPr>
        <p:blipFill rotWithShape="1">
          <a:blip r:embed="rId2"/>
          <a:srcRect l="13241" t="13331" r="13388" b="12416"/>
          <a:stretch/>
        </p:blipFill>
        <p:spPr>
          <a:xfrm rot="1388309">
            <a:off x="6487056" y="2523975"/>
            <a:ext cx="3236176" cy="2456294"/>
          </a:xfrm>
          <a:prstGeom prst="rect">
            <a:avLst/>
          </a:prstGeom>
        </p:spPr>
      </p:pic>
    </p:spTree>
    <p:extLst>
      <p:ext uri="{BB962C8B-B14F-4D97-AF65-F5344CB8AC3E}">
        <p14:creationId xmlns:p14="http://schemas.microsoft.com/office/powerpoint/2010/main" val="114224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Stephen is a 44 year old male who had an Ivor-Lewis </a:t>
            </a:r>
            <a:r>
              <a:rPr lang="en-US" dirty="0" err="1" smtClean="0"/>
              <a:t>oesophagectomy</a:t>
            </a:r>
            <a:r>
              <a:rPr lang="en-US" dirty="0" smtClean="0"/>
              <a:t> for an early stage oesophageal cancer. His post-operative recovery has been relatively uneventful until he begins enteral nutrition. 10 minutes after meals he experiences pain, nausea, palpitations &amp; dizziness. </a:t>
            </a:r>
          </a:p>
          <a:p>
            <a:pPr marL="0" indent="0">
              <a:buNone/>
            </a:pPr>
            <a:r>
              <a:rPr lang="en-US" dirty="0" smtClean="0"/>
              <a:t>What is the diagnosis? </a:t>
            </a:r>
          </a:p>
          <a:p>
            <a:pPr marL="457200" indent="-457200">
              <a:buAutoNum type="alphaLcParenR"/>
            </a:pPr>
            <a:r>
              <a:rPr lang="en-US" dirty="0" smtClean="0"/>
              <a:t>GORD</a:t>
            </a:r>
          </a:p>
          <a:p>
            <a:pPr marL="457200" indent="-457200">
              <a:buAutoNum type="alphaLcParenR"/>
            </a:pPr>
            <a:r>
              <a:rPr lang="en-US" dirty="0" smtClean="0"/>
              <a:t>Angina </a:t>
            </a:r>
          </a:p>
          <a:p>
            <a:pPr marL="457200" indent="-457200">
              <a:buAutoNum type="alphaLcParenR"/>
            </a:pPr>
            <a:r>
              <a:rPr lang="en-US" dirty="0" smtClean="0"/>
              <a:t>Biliary colic </a:t>
            </a:r>
          </a:p>
          <a:p>
            <a:pPr marL="457200" indent="-457200">
              <a:buAutoNum type="alphaLcParenR"/>
            </a:pPr>
            <a:r>
              <a:rPr lang="en-US" dirty="0" smtClean="0"/>
              <a:t>Pancreatitis </a:t>
            </a:r>
          </a:p>
          <a:p>
            <a:pPr marL="457200" indent="-457200">
              <a:buAutoNum type="alphaLcParenR"/>
            </a:pPr>
            <a:r>
              <a:rPr lang="en-US" dirty="0" smtClean="0"/>
              <a:t>Dumping syndrome</a:t>
            </a:r>
            <a:endParaRPr lang="en-US" dirty="0"/>
          </a:p>
        </p:txBody>
      </p:sp>
    </p:spTree>
    <p:extLst>
      <p:ext uri="{BB962C8B-B14F-4D97-AF65-F5344CB8AC3E}">
        <p14:creationId xmlns:p14="http://schemas.microsoft.com/office/powerpoint/2010/main" val="452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gastric surgery</a:t>
            </a:r>
            <a:endParaRPr lang="en-US" dirty="0"/>
          </a:p>
        </p:txBody>
      </p:sp>
      <p:sp>
        <p:nvSpPr>
          <p:cNvPr id="3" name="Content Placeholder 2"/>
          <p:cNvSpPr>
            <a:spLocks noGrp="1"/>
          </p:cNvSpPr>
          <p:nvPr>
            <p:ph idx="1"/>
          </p:nvPr>
        </p:nvSpPr>
        <p:spPr>
          <a:xfrm>
            <a:off x="2303464" y="1828800"/>
            <a:ext cx="3864545" cy="4208930"/>
          </a:xfrm>
        </p:spPr>
        <p:txBody>
          <a:bodyPr>
            <a:normAutofit fontScale="92500" lnSpcReduction="10000"/>
          </a:bodyPr>
          <a:lstStyle/>
          <a:p>
            <a:r>
              <a:rPr lang="en-US" dirty="0" smtClean="0"/>
              <a:t>Problems @ </a:t>
            </a:r>
            <a:r>
              <a:rPr lang="en-US" dirty="0" err="1" smtClean="0"/>
              <a:t>anastamosis</a:t>
            </a:r>
            <a:r>
              <a:rPr lang="en-US" dirty="0" smtClean="0"/>
              <a:t> </a:t>
            </a:r>
          </a:p>
          <a:p>
            <a:endParaRPr lang="en-US" dirty="0" smtClean="0"/>
          </a:p>
          <a:p>
            <a:r>
              <a:rPr lang="en-US" dirty="0" smtClean="0"/>
              <a:t>Problems secondary to </a:t>
            </a:r>
            <a:r>
              <a:rPr lang="en-US" dirty="0" err="1" smtClean="0"/>
              <a:t>vagus</a:t>
            </a:r>
            <a:r>
              <a:rPr lang="en-US" dirty="0" smtClean="0"/>
              <a:t> nerve transection</a:t>
            </a:r>
          </a:p>
          <a:p>
            <a:endParaRPr lang="en-US" dirty="0" smtClean="0"/>
          </a:p>
          <a:p>
            <a:r>
              <a:rPr lang="en-US" dirty="0" smtClean="0"/>
              <a:t>Problems due to loss of stomach function &amp; capacity </a:t>
            </a:r>
          </a:p>
          <a:p>
            <a:endParaRPr lang="en-US" dirty="0"/>
          </a:p>
          <a:p>
            <a:r>
              <a:rPr lang="en-US" dirty="0" smtClean="0"/>
              <a:t>Pancreatitis </a:t>
            </a:r>
            <a:endParaRPr lang="en-US" dirty="0"/>
          </a:p>
        </p:txBody>
      </p:sp>
      <p:pic>
        <p:nvPicPr>
          <p:cNvPr id="4" name="Picture 3"/>
          <p:cNvPicPr>
            <a:picLocks noChangeAspect="1"/>
          </p:cNvPicPr>
          <p:nvPr/>
        </p:nvPicPr>
        <p:blipFill>
          <a:blip r:embed="rId2"/>
          <a:stretch>
            <a:fillRect/>
          </a:stretch>
        </p:blipFill>
        <p:spPr>
          <a:xfrm>
            <a:off x="6182241" y="1844824"/>
            <a:ext cx="4160791" cy="3384376"/>
          </a:xfrm>
          <a:prstGeom prst="rect">
            <a:avLst/>
          </a:prstGeom>
        </p:spPr>
      </p:pic>
    </p:spTree>
    <p:extLst>
      <p:ext uri="{BB962C8B-B14F-4D97-AF65-F5344CB8AC3E}">
        <p14:creationId xmlns:p14="http://schemas.microsoft.com/office/powerpoint/2010/main" val="25714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gastric surgery</a:t>
            </a:r>
            <a:endParaRPr lang="en-US" dirty="0"/>
          </a:p>
        </p:txBody>
      </p:sp>
      <p:sp>
        <p:nvSpPr>
          <p:cNvPr id="3" name="Content Placeholder 2"/>
          <p:cNvSpPr>
            <a:spLocks noGrp="1"/>
          </p:cNvSpPr>
          <p:nvPr>
            <p:ph idx="1"/>
          </p:nvPr>
        </p:nvSpPr>
        <p:spPr>
          <a:xfrm>
            <a:off x="2303464" y="1828800"/>
            <a:ext cx="3864545" cy="4208930"/>
          </a:xfrm>
        </p:spPr>
        <p:txBody>
          <a:bodyPr>
            <a:normAutofit/>
          </a:bodyPr>
          <a:lstStyle/>
          <a:p>
            <a:r>
              <a:rPr lang="en-US" dirty="0" smtClean="0"/>
              <a:t>Problems @ </a:t>
            </a:r>
            <a:r>
              <a:rPr lang="en-US" dirty="0" err="1" smtClean="0"/>
              <a:t>anastamosis</a:t>
            </a:r>
            <a:r>
              <a:rPr lang="en-US" dirty="0" smtClean="0"/>
              <a:t> </a:t>
            </a:r>
          </a:p>
          <a:p>
            <a:pPr lvl="1"/>
            <a:r>
              <a:rPr lang="en-US" dirty="0" smtClean="0"/>
              <a:t>Obstruction</a:t>
            </a:r>
          </a:p>
          <a:p>
            <a:pPr lvl="1"/>
            <a:r>
              <a:rPr lang="en-US" dirty="0" smtClean="0"/>
              <a:t>Leaks </a:t>
            </a:r>
          </a:p>
          <a:p>
            <a:pPr lvl="1"/>
            <a:r>
              <a:rPr lang="en-US" dirty="0" smtClean="0"/>
              <a:t>Oesophagitis</a:t>
            </a:r>
          </a:p>
          <a:p>
            <a:pPr lvl="1"/>
            <a:r>
              <a:rPr lang="en-US" dirty="0" smtClean="0"/>
              <a:t>Bleeding </a:t>
            </a:r>
          </a:p>
          <a:p>
            <a:r>
              <a:rPr lang="en-US" sz="1800" dirty="0"/>
              <a:t>Problems secondary to </a:t>
            </a:r>
            <a:r>
              <a:rPr lang="en-US" sz="1800" dirty="0" err="1"/>
              <a:t>vagus</a:t>
            </a:r>
            <a:r>
              <a:rPr lang="en-US" sz="1800" dirty="0"/>
              <a:t> nerve transection</a:t>
            </a:r>
          </a:p>
          <a:p>
            <a:endParaRPr lang="en-US" dirty="0" smtClean="0"/>
          </a:p>
          <a:p>
            <a:r>
              <a:rPr lang="en-US" sz="1800" dirty="0"/>
              <a:t>Problems due to loss of stomach function &amp; capacity </a:t>
            </a:r>
            <a:endParaRPr lang="en-US" sz="1800" dirty="0"/>
          </a:p>
        </p:txBody>
      </p:sp>
      <p:pic>
        <p:nvPicPr>
          <p:cNvPr id="4" name="Picture 3"/>
          <p:cNvPicPr>
            <a:picLocks noChangeAspect="1"/>
          </p:cNvPicPr>
          <p:nvPr/>
        </p:nvPicPr>
        <p:blipFill>
          <a:blip r:embed="rId2"/>
          <a:stretch>
            <a:fillRect/>
          </a:stretch>
        </p:blipFill>
        <p:spPr>
          <a:xfrm>
            <a:off x="6182241" y="1844824"/>
            <a:ext cx="4160791" cy="3384376"/>
          </a:xfrm>
          <a:prstGeom prst="rect">
            <a:avLst/>
          </a:prstGeom>
        </p:spPr>
      </p:pic>
    </p:spTree>
    <p:extLst>
      <p:ext uri="{BB962C8B-B14F-4D97-AF65-F5344CB8AC3E}">
        <p14:creationId xmlns:p14="http://schemas.microsoft.com/office/powerpoint/2010/main" val="36931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gastric surgery</a:t>
            </a:r>
            <a:endParaRPr lang="en-US" dirty="0"/>
          </a:p>
        </p:txBody>
      </p:sp>
      <p:sp>
        <p:nvSpPr>
          <p:cNvPr id="3" name="Content Placeholder 2"/>
          <p:cNvSpPr>
            <a:spLocks noGrp="1"/>
          </p:cNvSpPr>
          <p:nvPr>
            <p:ph idx="1"/>
          </p:nvPr>
        </p:nvSpPr>
        <p:spPr>
          <a:xfrm>
            <a:off x="2303464" y="1828800"/>
            <a:ext cx="3864545" cy="4208930"/>
          </a:xfrm>
        </p:spPr>
        <p:txBody>
          <a:bodyPr>
            <a:normAutofit lnSpcReduction="10000"/>
          </a:bodyPr>
          <a:lstStyle/>
          <a:p>
            <a:r>
              <a:rPr lang="en-US" sz="1900" dirty="0"/>
              <a:t>Problems @ </a:t>
            </a:r>
            <a:r>
              <a:rPr lang="en-US" sz="1900" dirty="0" err="1"/>
              <a:t>anastamosis</a:t>
            </a:r>
            <a:r>
              <a:rPr lang="en-US" sz="1900" dirty="0"/>
              <a:t> </a:t>
            </a:r>
          </a:p>
          <a:p>
            <a:endParaRPr lang="en-US" dirty="0" smtClean="0"/>
          </a:p>
          <a:p>
            <a:r>
              <a:rPr lang="en-US" dirty="0" smtClean="0"/>
              <a:t>Problems secondary to </a:t>
            </a:r>
            <a:r>
              <a:rPr lang="en-US" dirty="0" err="1" smtClean="0"/>
              <a:t>vagus</a:t>
            </a:r>
            <a:r>
              <a:rPr lang="en-US" dirty="0" smtClean="0"/>
              <a:t> nerve transection</a:t>
            </a:r>
          </a:p>
          <a:p>
            <a:pPr lvl="1"/>
            <a:r>
              <a:rPr lang="en-US" dirty="0" err="1" smtClean="0"/>
              <a:t>Diarrhoea</a:t>
            </a:r>
            <a:endParaRPr lang="en-US" dirty="0" smtClean="0"/>
          </a:p>
          <a:p>
            <a:pPr lvl="1"/>
            <a:r>
              <a:rPr lang="en-US" dirty="0" smtClean="0"/>
              <a:t>Gastric </a:t>
            </a:r>
            <a:r>
              <a:rPr lang="en-US" dirty="0" err="1" smtClean="0"/>
              <a:t>atony</a:t>
            </a:r>
            <a:endParaRPr lang="en-US" dirty="0" smtClean="0"/>
          </a:p>
          <a:p>
            <a:pPr lvl="1"/>
            <a:r>
              <a:rPr lang="en-US" dirty="0" smtClean="0"/>
              <a:t>Gastric outlet obstruction</a:t>
            </a:r>
          </a:p>
          <a:p>
            <a:pPr lvl="1"/>
            <a:r>
              <a:rPr lang="en-US" dirty="0" smtClean="0"/>
              <a:t>Gallstones</a:t>
            </a:r>
          </a:p>
          <a:p>
            <a:r>
              <a:rPr lang="en-US" sz="1800" dirty="0"/>
              <a:t>Problems due to loss of stomach function &amp; capacity </a:t>
            </a:r>
            <a:endParaRPr lang="en-US" sz="1800" dirty="0"/>
          </a:p>
        </p:txBody>
      </p:sp>
      <p:pic>
        <p:nvPicPr>
          <p:cNvPr id="4" name="Picture 3"/>
          <p:cNvPicPr>
            <a:picLocks noChangeAspect="1"/>
          </p:cNvPicPr>
          <p:nvPr/>
        </p:nvPicPr>
        <p:blipFill>
          <a:blip r:embed="rId2"/>
          <a:stretch>
            <a:fillRect/>
          </a:stretch>
        </p:blipFill>
        <p:spPr>
          <a:xfrm>
            <a:off x="6096001" y="1556792"/>
            <a:ext cx="4069977" cy="3310508"/>
          </a:xfrm>
          <a:prstGeom prst="rect">
            <a:avLst/>
          </a:prstGeom>
        </p:spPr>
      </p:pic>
    </p:spTree>
    <p:extLst>
      <p:ext uri="{BB962C8B-B14F-4D97-AF65-F5344CB8AC3E}">
        <p14:creationId xmlns:p14="http://schemas.microsoft.com/office/powerpoint/2010/main" val="30419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gastric surgery</a:t>
            </a:r>
            <a:endParaRPr lang="en-US" dirty="0"/>
          </a:p>
        </p:txBody>
      </p:sp>
      <p:sp>
        <p:nvSpPr>
          <p:cNvPr id="3" name="Content Placeholder 2"/>
          <p:cNvSpPr>
            <a:spLocks noGrp="1"/>
          </p:cNvSpPr>
          <p:nvPr>
            <p:ph idx="1"/>
          </p:nvPr>
        </p:nvSpPr>
        <p:spPr>
          <a:xfrm>
            <a:off x="2303464" y="1828800"/>
            <a:ext cx="3864545" cy="4208930"/>
          </a:xfrm>
        </p:spPr>
        <p:txBody>
          <a:bodyPr>
            <a:normAutofit lnSpcReduction="10000"/>
          </a:bodyPr>
          <a:lstStyle/>
          <a:p>
            <a:r>
              <a:rPr lang="en-US" sz="1900" dirty="0"/>
              <a:t>Problems @ </a:t>
            </a:r>
            <a:r>
              <a:rPr lang="en-US" sz="1900" dirty="0" err="1"/>
              <a:t>anastamosis</a:t>
            </a:r>
            <a:r>
              <a:rPr lang="en-US" sz="1900" dirty="0"/>
              <a:t> </a:t>
            </a:r>
          </a:p>
          <a:p>
            <a:endParaRPr lang="en-US" sz="1900" dirty="0"/>
          </a:p>
          <a:p>
            <a:r>
              <a:rPr lang="en-US" sz="1900" dirty="0"/>
              <a:t>Problems secondary to </a:t>
            </a:r>
            <a:r>
              <a:rPr lang="en-US" sz="1900" dirty="0" err="1"/>
              <a:t>vagus</a:t>
            </a:r>
            <a:r>
              <a:rPr lang="en-US" sz="1900" dirty="0"/>
              <a:t> nerve transection</a:t>
            </a:r>
          </a:p>
          <a:p>
            <a:endParaRPr lang="en-US" dirty="0" smtClean="0"/>
          </a:p>
          <a:p>
            <a:r>
              <a:rPr lang="en-US" dirty="0" smtClean="0"/>
              <a:t>Problems due to loss of stomach function &amp; capacity</a:t>
            </a:r>
          </a:p>
          <a:p>
            <a:pPr lvl="1"/>
            <a:r>
              <a:rPr lang="en-US" dirty="0" smtClean="0"/>
              <a:t>Dumping Syndrome</a:t>
            </a:r>
          </a:p>
          <a:p>
            <a:pPr lvl="1"/>
            <a:r>
              <a:rPr lang="en-US" dirty="0" err="1" smtClean="0"/>
              <a:t>Vit</a:t>
            </a:r>
            <a:r>
              <a:rPr lang="en-US" dirty="0" smtClean="0"/>
              <a:t> B12 &amp; Fe Deficiency </a:t>
            </a:r>
          </a:p>
          <a:p>
            <a:pPr lvl="1"/>
            <a:r>
              <a:rPr lang="en-US" dirty="0" smtClean="0"/>
              <a:t>Malnutrition  </a:t>
            </a:r>
            <a:endParaRPr lang="en-US" dirty="0"/>
          </a:p>
        </p:txBody>
      </p:sp>
      <p:pic>
        <p:nvPicPr>
          <p:cNvPr id="4" name="Picture 3"/>
          <p:cNvPicPr>
            <a:picLocks noChangeAspect="1"/>
          </p:cNvPicPr>
          <p:nvPr/>
        </p:nvPicPr>
        <p:blipFill>
          <a:blip r:embed="rId2"/>
          <a:stretch>
            <a:fillRect/>
          </a:stretch>
        </p:blipFill>
        <p:spPr>
          <a:xfrm>
            <a:off x="6168009" y="2924944"/>
            <a:ext cx="3892923" cy="3166492"/>
          </a:xfrm>
          <a:prstGeom prst="rect">
            <a:avLst/>
          </a:prstGeom>
        </p:spPr>
      </p:pic>
    </p:spTree>
    <p:extLst>
      <p:ext uri="{BB962C8B-B14F-4D97-AF65-F5344CB8AC3E}">
        <p14:creationId xmlns:p14="http://schemas.microsoft.com/office/powerpoint/2010/main" val="34586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 syndrome </a:t>
            </a:r>
            <a:endParaRPr lang="en-US" dirty="0"/>
          </a:p>
        </p:txBody>
      </p:sp>
      <p:sp>
        <p:nvSpPr>
          <p:cNvPr id="3" name="Content Placeholder 2"/>
          <p:cNvSpPr>
            <a:spLocks noGrp="1"/>
          </p:cNvSpPr>
          <p:nvPr>
            <p:ph idx="1"/>
          </p:nvPr>
        </p:nvSpPr>
        <p:spPr/>
        <p:txBody>
          <a:bodyPr/>
          <a:lstStyle/>
          <a:p>
            <a:r>
              <a:rPr lang="en-US" dirty="0" smtClean="0"/>
              <a:t>A constellation of cardiovascular &amp; GI symptoms resulting from rapid gastric emptying due to </a:t>
            </a:r>
            <a:r>
              <a:rPr lang="en-US" dirty="0" err="1" smtClean="0"/>
              <a:t>truncal</a:t>
            </a:r>
            <a:r>
              <a:rPr lang="en-US" dirty="0" smtClean="0"/>
              <a:t> </a:t>
            </a:r>
            <a:r>
              <a:rPr lang="en-US" dirty="0" err="1" smtClean="0"/>
              <a:t>vagotomy</a:t>
            </a:r>
            <a:r>
              <a:rPr lang="en-US" dirty="0" smtClean="0"/>
              <a:t>, </a:t>
            </a:r>
            <a:r>
              <a:rPr lang="en-US" dirty="0" err="1" smtClean="0"/>
              <a:t>pyloroplasty</a:t>
            </a:r>
            <a:r>
              <a:rPr lang="en-US" dirty="0" smtClean="0"/>
              <a:t> or gastric resection. </a:t>
            </a:r>
          </a:p>
          <a:p>
            <a:r>
              <a:rPr lang="en-US" dirty="0" smtClean="0"/>
              <a:t>Rapid uncontrolled shift of </a:t>
            </a:r>
            <a:r>
              <a:rPr lang="en-US" dirty="0" err="1" smtClean="0"/>
              <a:t>chyme</a:t>
            </a:r>
            <a:r>
              <a:rPr lang="en-US" dirty="0" smtClean="0"/>
              <a:t> from stomach to duodenum</a:t>
            </a:r>
          </a:p>
          <a:p>
            <a:r>
              <a:rPr lang="en-US" dirty="0" smtClean="0"/>
              <a:t>Early dumping (</a:t>
            </a:r>
            <a:r>
              <a:rPr lang="en-US" dirty="0" err="1" smtClean="0"/>
              <a:t>hypovolemia</a:t>
            </a:r>
            <a:r>
              <a:rPr lang="en-US" dirty="0" smtClean="0"/>
              <a:t>) </a:t>
            </a:r>
          </a:p>
          <a:p>
            <a:pPr lvl="1"/>
            <a:r>
              <a:rPr lang="en-US" dirty="0" smtClean="0"/>
              <a:t>Small dry meals &amp; </a:t>
            </a:r>
            <a:r>
              <a:rPr lang="en-US" dirty="0" err="1" smtClean="0"/>
              <a:t>somatostatin</a:t>
            </a:r>
            <a:r>
              <a:rPr lang="en-US" dirty="0" smtClean="0"/>
              <a:t> help </a:t>
            </a:r>
          </a:p>
          <a:p>
            <a:r>
              <a:rPr lang="en-US" dirty="0" smtClean="0"/>
              <a:t>Late dumping (</a:t>
            </a:r>
            <a:r>
              <a:rPr lang="en-US" dirty="0" err="1" smtClean="0"/>
              <a:t>hypoglcaemia</a:t>
            </a:r>
            <a:r>
              <a:rPr lang="en-US" dirty="0" smtClean="0"/>
              <a:t>) </a:t>
            </a:r>
          </a:p>
          <a:p>
            <a:pPr lvl="1"/>
            <a:r>
              <a:rPr lang="en-US" dirty="0" smtClean="0"/>
              <a:t>Small dry meals &amp; glucose sweets</a:t>
            </a:r>
            <a:endParaRPr lang="en-US" dirty="0"/>
          </a:p>
        </p:txBody>
      </p:sp>
    </p:spTree>
    <p:extLst>
      <p:ext uri="{BB962C8B-B14F-4D97-AF65-F5344CB8AC3E}">
        <p14:creationId xmlns:p14="http://schemas.microsoft.com/office/powerpoint/2010/main" val="3585681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260648"/>
            <a:ext cx="7583487" cy="588676"/>
          </a:xfrm>
        </p:spPr>
        <p:txBody>
          <a:bodyPr>
            <a:normAutofit fontScale="90000"/>
          </a:bodyPr>
          <a:lstStyle/>
          <a:p>
            <a:r>
              <a:rPr lang="en-US" dirty="0" smtClean="0"/>
              <a:t>Case 4 </a:t>
            </a:r>
            <a:endParaRPr lang="en-US" dirty="0"/>
          </a:p>
        </p:txBody>
      </p:sp>
      <p:sp>
        <p:nvSpPr>
          <p:cNvPr id="3" name="Content Placeholder 2"/>
          <p:cNvSpPr>
            <a:spLocks noGrp="1"/>
          </p:cNvSpPr>
          <p:nvPr>
            <p:ph idx="1"/>
          </p:nvPr>
        </p:nvSpPr>
        <p:spPr>
          <a:xfrm>
            <a:off x="2303464" y="1052736"/>
            <a:ext cx="7583487" cy="4984994"/>
          </a:xfrm>
        </p:spPr>
        <p:txBody>
          <a:bodyPr>
            <a:normAutofit fontScale="92500" lnSpcReduction="10000"/>
          </a:bodyPr>
          <a:lstStyle/>
          <a:p>
            <a:pPr marL="0" indent="0">
              <a:buNone/>
            </a:pPr>
            <a:r>
              <a:rPr lang="en-US" dirty="0" smtClean="0"/>
              <a:t>Richard is a 77 year old </a:t>
            </a:r>
            <a:r>
              <a:rPr lang="en-US" dirty="0"/>
              <a:t>retired businessmen</a:t>
            </a:r>
            <a:r>
              <a:rPr lang="en-US" dirty="0" smtClean="0"/>
              <a:t> who doesn’t often visit his GP. His wife insists he comes in as he has become cachectic, jaundiced and is finally admitted to epigastric pain that has been bothering him for the last six months. He has lived most of his life in Japan. His PMH includes pernicious </a:t>
            </a:r>
            <a:r>
              <a:rPr lang="en-US" dirty="0" err="1" smtClean="0"/>
              <a:t>anaemia</a:t>
            </a:r>
            <a:r>
              <a:rPr lang="en-US" dirty="0" smtClean="0"/>
              <a:t> and gastritis. </a:t>
            </a:r>
          </a:p>
          <a:p>
            <a:pPr marL="0" indent="0">
              <a:buNone/>
            </a:pPr>
            <a:r>
              <a:rPr lang="en-US" dirty="0" smtClean="0"/>
              <a:t>What is the most likely diagnosis? </a:t>
            </a:r>
          </a:p>
          <a:p>
            <a:pPr marL="457200" indent="-457200">
              <a:buAutoNum type="alphaLcParenR"/>
            </a:pPr>
            <a:r>
              <a:rPr lang="en-US" dirty="0" smtClean="0"/>
              <a:t>AAA rupture</a:t>
            </a:r>
          </a:p>
          <a:p>
            <a:pPr marL="457200" indent="-457200">
              <a:buAutoNum type="alphaLcParenR"/>
            </a:pPr>
            <a:r>
              <a:rPr lang="en-US" dirty="0" smtClean="0"/>
              <a:t>Gastric carcinoma </a:t>
            </a:r>
          </a:p>
          <a:p>
            <a:pPr marL="457200" indent="-457200">
              <a:buAutoNum type="alphaLcParenR"/>
            </a:pPr>
            <a:r>
              <a:rPr lang="en-US" dirty="0" smtClean="0"/>
              <a:t>Hepatitis C</a:t>
            </a:r>
          </a:p>
          <a:p>
            <a:pPr marL="457200" indent="-457200">
              <a:buAutoNum type="alphaLcParenR"/>
            </a:pPr>
            <a:r>
              <a:rPr lang="en-US" dirty="0" smtClean="0"/>
              <a:t>MSK back pain </a:t>
            </a:r>
          </a:p>
          <a:p>
            <a:pPr marL="457200" indent="-457200">
              <a:buAutoNum type="alphaLcParenR"/>
            </a:pPr>
            <a:r>
              <a:rPr lang="en-US" dirty="0" smtClean="0"/>
              <a:t>Colorectal cancer </a:t>
            </a:r>
          </a:p>
          <a:p>
            <a:pPr marL="457200" indent="-457200">
              <a:buAutoNum type="alphaLcParenR"/>
            </a:pPr>
            <a:endParaRPr lang="en-US" dirty="0"/>
          </a:p>
        </p:txBody>
      </p:sp>
    </p:spTree>
    <p:extLst>
      <p:ext uri="{BB962C8B-B14F-4D97-AF65-F5344CB8AC3E}">
        <p14:creationId xmlns:p14="http://schemas.microsoft.com/office/powerpoint/2010/main" val="1237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Gastric carcinomas</a:t>
            </a:r>
            <a:endParaRPr lang="en-US" dirty="0"/>
          </a:p>
        </p:txBody>
      </p:sp>
      <p:sp>
        <p:nvSpPr>
          <p:cNvPr id="3" name="Content Placeholder 2"/>
          <p:cNvSpPr>
            <a:spLocks noGrp="1"/>
          </p:cNvSpPr>
          <p:nvPr>
            <p:ph idx="1"/>
          </p:nvPr>
        </p:nvSpPr>
        <p:spPr>
          <a:xfrm>
            <a:off x="2303464" y="1628800"/>
            <a:ext cx="3792537" cy="4680520"/>
          </a:xfrm>
        </p:spPr>
        <p:txBody>
          <a:bodyPr>
            <a:normAutofit fontScale="77500" lnSpcReduction="20000"/>
          </a:bodyPr>
          <a:lstStyle/>
          <a:p>
            <a:r>
              <a:rPr lang="en-US" dirty="0" smtClean="0"/>
              <a:t>3</a:t>
            </a:r>
            <a:r>
              <a:rPr lang="en-US" baseline="30000" dirty="0" smtClean="0"/>
              <a:t>rd</a:t>
            </a:r>
            <a:r>
              <a:rPr lang="en-US" dirty="0" smtClean="0"/>
              <a:t> most common cause of male cancer death </a:t>
            </a:r>
          </a:p>
          <a:p>
            <a:r>
              <a:rPr lang="en-US" dirty="0" smtClean="0"/>
              <a:t>Very common in Japan </a:t>
            </a:r>
          </a:p>
          <a:p>
            <a:r>
              <a:rPr lang="en-US" dirty="0" smtClean="0"/>
              <a:t>Risk factors </a:t>
            </a:r>
          </a:p>
          <a:p>
            <a:pPr lvl="1"/>
            <a:r>
              <a:rPr lang="en-US" dirty="0" smtClean="0"/>
              <a:t>Chronic gastritis </a:t>
            </a:r>
          </a:p>
          <a:p>
            <a:pPr marL="577850" lvl="2" indent="0">
              <a:buNone/>
            </a:pPr>
            <a:r>
              <a:rPr lang="en-US" dirty="0" smtClean="0"/>
              <a:t>Pernicious </a:t>
            </a:r>
            <a:r>
              <a:rPr lang="en-US" dirty="0" err="1" smtClean="0"/>
              <a:t>anaemia</a:t>
            </a:r>
            <a:endParaRPr lang="en-US" dirty="0"/>
          </a:p>
          <a:p>
            <a:pPr lvl="1"/>
            <a:r>
              <a:rPr lang="en-US" dirty="0" smtClean="0"/>
              <a:t>Blood type A</a:t>
            </a:r>
          </a:p>
          <a:p>
            <a:pPr lvl="1"/>
            <a:r>
              <a:rPr lang="en-US" dirty="0" err="1" smtClean="0"/>
              <a:t>H.pylori</a:t>
            </a:r>
            <a:endParaRPr lang="en-US" dirty="0"/>
          </a:p>
          <a:p>
            <a:pPr lvl="1"/>
            <a:r>
              <a:rPr lang="en-US" dirty="0" err="1" smtClean="0"/>
              <a:t>FHx</a:t>
            </a:r>
            <a:r>
              <a:rPr lang="en-US" dirty="0" smtClean="0"/>
              <a:t> </a:t>
            </a:r>
          </a:p>
          <a:p>
            <a:pPr lvl="1"/>
            <a:r>
              <a:rPr lang="en-US" dirty="0" smtClean="0"/>
              <a:t>Drinking/smoking/diet </a:t>
            </a:r>
          </a:p>
          <a:p>
            <a:pPr lvl="1"/>
            <a:r>
              <a:rPr lang="en-US" dirty="0" smtClean="0"/>
              <a:t>Previous gastric surgery </a:t>
            </a:r>
          </a:p>
          <a:p>
            <a:pPr lvl="1"/>
            <a:r>
              <a:rPr lang="en-US" dirty="0" smtClean="0"/>
              <a:t>Premalignant disease </a:t>
            </a:r>
          </a:p>
          <a:p>
            <a:r>
              <a:rPr lang="en-US" dirty="0" smtClean="0"/>
              <a:t>Remember other stomach </a:t>
            </a:r>
            <a:r>
              <a:rPr lang="en-US" dirty="0" err="1" smtClean="0"/>
              <a:t>tumours</a:t>
            </a:r>
            <a:r>
              <a:rPr lang="en-US" dirty="0" smtClean="0"/>
              <a:t>: Lymphoma, GIST &amp; Neuroendocrine </a:t>
            </a:r>
            <a:r>
              <a:rPr lang="en-US" dirty="0" err="1" smtClean="0"/>
              <a:t>tumours</a:t>
            </a:r>
            <a:endParaRPr lang="en-US" dirty="0" smtClean="0"/>
          </a:p>
        </p:txBody>
      </p:sp>
      <p:pic>
        <p:nvPicPr>
          <p:cNvPr id="4" name="Picture 3"/>
          <p:cNvPicPr>
            <a:picLocks noChangeAspect="1"/>
          </p:cNvPicPr>
          <p:nvPr/>
        </p:nvPicPr>
        <p:blipFill>
          <a:blip r:embed="rId2"/>
          <a:stretch>
            <a:fillRect/>
          </a:stretch>
        </p:blipFill>
        <p:spPr>
          <a:xfrm>
            <a:off x="6168009" y="1628800"/>
            <a:ext cx="3985663" cy="3068960"/>
          </a:xfrm>
          <a:prstGeom prst="rect">
            <a:avLst/>
          </a:prstGeom>
        </p:spPr>
      </p:pic>
    </p:spTree>
    <p:extLst>
      <p:ext uri="{BB962C8B-B14F-4D97-AF65-F5344CB8AC3E}">
        <p14:creationId xmlns:p14="http://schemas.microsoft.com/office/powerpoint/2010/main" val="370698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Janet is a 44 year old fitness instructor presenting to her GP with a 6/12 </a:t>
            </a:r>
            <a:r>
              <a:rPr lang="en-US" dirty="0" err="1" smtClean="0"/>
              <a:t>Hx</a:t>
            </a:r>
            <a:r>
              <a:rPr lang="en-US" dirty="0" smtClean="0"/>
              <a:t> of tiredness, lower limb weakness and altered sensation to the tongue. She has a past medical history of hypothyroidism. Despite this she lives a healthy life.</a:t>
            </a:r>
          </a:p>
          <a:p>
            <a:pPr marL="0" indent="0">
              <a:buNone/>
            </a:pPr>
            <a:r>
              <a:rPr lang="en-US" dirty="0" smtClean="0"/>
              <a:t>Her bloods show a macrocytic </a:t>
            </a:r>
            <a:r>
              <a:rPr lang="en-US" dirty="0" err="1" smtClean="0"/>
              <a:t>anaemia</a:t>
            </a:r>
            <a:r>
              <a:rPr lang="en-US" dirty="0" smtClean="0"/>
              <a:t> with a TSH in an appropriate range. </a:t>
            </a:r>
          </a:p>
          <a:p>
            <a:pPr marL="0" indent="0">
              <a:buNone/>
            </a:pPr>
            <a:r>
              <a:rPr lang="en-US" dirty="0" smtClean="0"/>
              <a:t>What is the most likely diagnosis?</a:t>
            </a:r>
          </a:p>
          <a:p>
            <a:pPr marL="457200" indent="-457200">
              <a:buAutoNum type="arabicParenR"/>
            </a:pPr>
            <a:r>
              <a:rPr lang="en-US" dirty="0" smtClean="0"/>
              <a:t>Oesophageal cancer </a:t>
            </a:r>
          </a:p>
          <a:p>
            <a:pPr marL="457200" indent="-457200">
              <a:buAutoNum type="arabicParenR"/>
            </a:pPr>
            <a:r>
              <a:rPr lang="en-US" dirty="0" smtClean="0"/>
              <a:t>Depression </a:t>
            </a:r>
          </a:p>
          <a:p>
            <a:pPr marL="457200" indent="-457200">
              <a:buAutoNum type="arabicParenR"/>
            </a:pPr>
            <a:r>
              <a:rPr lang="en-US" dirty="0" smtClean="0"/>
              <a:t>Pernicious </a:t>
            </a:r>
            <a:r>
              <a:rPr lang="en-US" dirty="0" err="1" smtClean="0"/>
              <a:t>anaemia</a:t>
            </a:r>
            <a:r>
              <a:rPr lang="en-US" dirty="0" smtClean="0"/>
              <a:t> </a:t>
            </a:r>
          </a:p>
          <a:p>
            <a:pPr marL="457200" indent="-457200">
              <a:buAutoNum type="arabicParenR"/>
            </a:pPr>
            <a:r>
              <a:rPr lang="en-US" dirty="0" smtClean="0"/>
              <a:t>Alcohol excess </a:t>
            </a:r>
          </a:p>
          <a:p>
            <a:pPr marL="457200" indent="-457200">
              <a:buAutoNum type="arabicParenR"/>
            </a:pPr>
            <a:r>
              <a:rPr lang="en-US" dirty="0" smtClean="0"/>
              <a:t>Dementia</a:t>
            </a:r>
            <a:endParaRPr lang="en-US" dirty="0"/>
          </a:p>
        </p:txBody>
      </p:sp>
    </p:spTree>
    <p:extLst>
      <p:ext uri="{BB962C8B-B14F-4D97-AF65-F5344CB8AC3E}">
        <p14:creationId xmlns:p14="http://schemas.microsoft.com/office/powerpoint/2010/main" val="8551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Gastric carcinomas – spread</a:t>
            </a:r>
            <a:endParaRPr lang="en-US" dirty="0"/>
          </a:p>
        </p:txBody>
      </p:sp>
      <p:sp>
        <p:nvSpPr>
          <p:cNvPr id="3" name="Content Placeholder 2"/>
          <p:cNvSpPr>
            <a:spLocks noGrp="1"/>
          </p:cNvSpPr>
          <p:nvPr>
            <p:ph idx="1"/>
          </p:nvPr>
        </p:nvSpPr>
        <p:spPr>
          <a:xfrm>
            <a:off x="2303464" y="1828800"/>
            <a:ext cx="3792537" cy="4208930"/>
          </a:xfrm>
        </p:spPr>
        <p:txBody>
          <a:bodyPr/>
          <a:lstStyle/>
          <a:p>
            <a:r>
              <a:rPr lang="en-US" dirty="0" smtClean="0"/>
              <a:t>Local </a:t>
            </a:r>
          </a:p>
          <a:p>
            <a:pPr lvl="1"/>
            <a:r>
              <a:rPr lang="en-US" dirty="0" smtClean="0"/>
              <a:t>+/- </a:t>
            </a:r>
            <a:r>
              <a:rPr lang="en-US" dirty="0" err="1" smtClean="0"/>
              <a:t>oesophagus</a:t>
            </a:r>
            <a:endParaRPr lang="en-US" dirty="0"/>
          </a:p>
          <a:p>
            <a:r>
              <a:rPr lang="en-US" dirty="0" smtClean="0"/>
              <a:t>Lymphatic </a:t>
            </a:r>
          </a:p>
          <a:p>
            <a:pPr lvl="1"/>
            <a:r>
              <a:rPr lang="en-US" dirty="0" smtClean="0"/>
              <a:t>Nodes of curves </a:t>
            </a:r>
          </a:p>
          <a:p>
            <a:pPr lvl="1"/>
            <a:r>
              <a:rPr lang="en-US" dirty="0" err="1" smtClean="0"/>
              <a:t>Virchows</a:t>
            </a:r>
            <a:r>
              <a:rPr lang="en-US" dirty="0" smtClean="0"/>
              <a:t> </a:t>
            </a:r>
          </a:p>
          <a:p>
            <a:r>
              <a:rPr lang="en-US" dirty="0" smtClean="0"/>
              <a:t>Bloodstream </a:t>
            </a:r>
          </a:p>
          <a:p>
            <a:pPr lvl="1"/>
            <a:r>
              <a:rPr lang="en-US" dirty="0" smtClean="0"/>
              <a:t>Via portal system </a:t>
            </a:r>
            <a:endParaRPr lang="en-US" dirty="0"/>
          </a:p>
          <a:p>
            <a:r>
              <a:rPr lang="en-US" dirty="0" err="1" smtClean="0"/>
              <a:t>Transcolemic</a:t>
            </a:r>
            <a:r>
              <a:rPr lang="en-US" dirty="0" smtClean="0"/>
              <a:t> </a:t>
            </a:r>
            <a:endParaRPr lang="en-US" dirty="0"/>
          </a:p>
        </p:txBody>
      </p:sp>
      <p:pic>
        <p:nvPicPr>
          <p:cNvPr id="4" name="Picture 3"/>
          <p:cNvPicPr>
            <a:picLocks noChangeAspect="1"/>
          </p:cNvPicPr>
          <p:nvPr/>
        </p:nvPicPr>
        <p:blipFill>
          <a:blip r:embed="rId2"/>
          <a:stretch>
            <a:fillRect/>
          </a:stretch>
        </p:blipFill>
        <p:spPr>
          <a:xfrm>
            <a:off x="5663953" y="1628800"/>
            <a:ext cx="4402409" cy="3874120"/>
          </a:xfrm>
          <a:prstGeom prst="rect">
            <a:avLst/>
          </a:prstGeom>
        </p:spPr>
      </p:pic>
    </p:spTree>
    <p:extLst>
      <p:ext uri="{BB962C8B-B14F-4D97-AF65-F5344CB8AC3E}">
        <p14:creationId xmlns:p14="http://schemas.microsoft.com/office/powerpoint/2010/main" val="35061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476672"/>
            <a:ext cx="7583487" cy="1044388"/>
          </a:xfrm>
        </p:spPr>
        <p:txBody>
          <a:bodyPr>
            <a:normAutofit fontScale="90000"/>
          </a:bodyPr>
          <a:lstStyle/>
          <a:p>
            <a:r>
              <a:rPr lang="en-US" dirty="0" smtClean="0"/>
              <a:t>Investigations in gastric carcinoma </a:t>
            </a:r>
            <a:endParaRPr lang="en-US" dirty="0"/>
          </a:p>
        </p:txBody>
      </p:sp>
      <p:sp>
        <p:nvSpPr>
          <p:cNvPr id="3" name="Content Placeholder 2"/>
          <p:cNvSpPr>
            <a:spLocks noGrp="1"/>
          </p:cNvSpPr>
          <p:nvPr>
            <p:ph idx="1"/>
          </p:nvPr>
        </p:nvSpPr>
        <p:spPr>
          <a:xfrm>
            <a:off x="2303464" y="1828800"/>
            <a:ext cx="2424385" cy="4208930"/>
          </a:xfrm>
        </p:spPr>
        <p:txBody>
          <a:bodyPr/>
          <a:lstStyle/>
          <a:p>
            <a:r>
              <a:rPr lang="en-US" dirty="0" smtClean="0"/>
              <a:t>OGD</a:t>
            </a:r>
          </a:p>
          <a:p>
            <a:endParaRPr lang="en-US" dirty="0"/>
          </a:p>
          <a:p>
            <a:r>
              <a:rPr lang="en-US" dirty="0" smtClean="0"/>
              <a:t>CT</a:t>
            </a:r>
          </a:p>
          <a:p>
            <a:endParaRPr lang="en-US" dirty="0"/>
          </a:p>
          <a:p>
            <a:r>
              <a:rPr lang="en-US" dirty="0" smtClean="0"/>
              <a:t>EUSS</a:t>
            </a:r>
          </a:p>
        </p:txBody>
      </p:sp>
      <p:pic>
        <p:nvPicPr>
          <p:cNvPr id="4" name="Picture 3"/>
          <p:cNvPicPr>
            <a:picLocks noChangeAspect="1"/>
          </p:cNvPicPr>
          <p:nvPr/>
        </p:nvPicPr>
        <p:blipFill>
          <a:blip r:embed="rId2"/>
          <a:stretch>
            <a:fillRect/>
          </a:stretch>
        </p:blipFill>
        <p:spPr>
          <a:xfrm>
            <a:off x="4583832" y="1484785"/>
            <a:ext cx="5237088" cy="4952789"/>
          </a:xfrm>
          <a:prstGeom prst="rect">
            <a:avLst/>
          </a:prstGeom>
        </p:spPr>
      </p:pic>
    </p:spTree>
    <p:extLst>
      <p:ext uri="{BB962C8B-B14F-4D97-AF65-F5344CB8AC3E}">
        <p14:creationId xmlns:p14="http://schemas.microsoft.com/office/powerpoint/2010/main" val="2831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gastric carcinoma</a:t>
            </a:r>
            <a:endParaRPr lang="en-US" dirty="0"/>
          </a:p>
        </p:txBody>
      </p:sp>
      <p:sp>
        <p:nvSpPr>
          <p:cNvPr id="3" name="Content Placeholder 2"/>
          <p:cNvSpPr>
            <a:spLocks noGrp="1"/>
          </p:cNvSpPr>
          <p:nvPr>
            <p:ph idx="1"/>
          </p:nvPr>
        </p:nvSpPr>
        <p:spPr>
          <a:xfrm>
            <a:off x="2303464" y="1828800"/>
            <a:ext cx="7392937" cy="4208930"/>
          </a:xfrm>
        </p:spPr>
        <p:txBody>
          <a:bodyPr>
            <a:normAutofit/>
          </a:bodyPr>
          <a:lstStyle/>
          <a:p>
            <a:r>
              <a:rPr lang="en-US" dirty="0" smtClean="0"/>
              <a:t>If no nodes or </a:t>
            </a:r>
            <a:r>
              <a:rPr lang="en-US" dirty="0" err="1" smtClean="0"/>
              <a:t>mets</a:t>
            </a:r>
            <a:r>
              <a:rPr lang="en-US" dirty="0" smtClean="0"/>
              <a:t> – consider curative surgery </a:t>
            </a:r>
          </a:p>
          <a:p>
            <a:pPr lvl="1"/>
            <a:r>
              <a:rPr lang="en-US" dirty="0" smtClean="0"/>
              <a:t>Partial, subtotal or total </a:t>
            </a:r>
            <a:r>
              <a:rPr lang="en-US" dirty="0" err="1" smtClean="0"/>
              <a:t>gastrectomy</a:t>
            </a:r>
            <a:endParaRPr lang="en-US" dirty="0" smtClean="0"/>
          </a:p>
          <a:p>
            <a:pPr lvl="1"/>
            <a:r>
              <a:rPr lang="en-US" dirty="0" smtClean="0"/>
              <a:t>Lymph node clearance </a:t>
            </a:r>
          </a:p>
          <a:p>
            <a:r>
              <a:rPr lang="en-US" dirty="0" smtClean="0"/>
              <a:t>If not suitable for surgery consider palliative procedures </a:t>
            </a:r>
          </a:p>
          <a:p>
            <a:r>
              <a:rPr lang="en-US" dirty="0" smtClean="0"/>
              <a:t>Adjuvant radiotherapy</a:t>
            </a:r>
          </a:p>
          <a:p>
            <a:r>
              <a:rPr lang="en-US" dirty="0" smtClean="0"/>
              <a:t>Adjuvant chemotherapy</a:t>
            </a:r>
          </a:p>
          <a:p>
            <a:r>
              <a:rPr lang="en-US" dirty="0" err="1" smtClean="0"/>
              <a:t>Neoadjuvant</a:t>
            </a:r>
            <a:r>
              <a:rPr lang="en-US" dirty="0" smtClean="0"/>
              <a:t> chemo/radiotherapy</a:t>
            </a:r>
          </a:p>
          <a:p>
            <a:endParaRPr lang="en-US" dirty="0" smtClean="0"/>
          </a:p>
          <a:p>
            <a:endParaRPr lang="en-US" dirty="0"/>
          </a:p>
        </p:txBody>
      </p:sp>
    </p:spTree>
    <p:extLst>
      <p:ext uri="{BB962C8B-B14F-4D97-AF65-F5344CB8AC3E}">
        <p14:creationId xmlns:p14="http://schemas.microsoft.com/office/powerpoint/2010/main" val="19791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surgery </a:t>
            </a:r>
            <a:endParaRPr lang="en-US" dirty="0"/>
          </a:p>
        </p:txBody>
      </p:sp>
      <p:sp>
        <p:nvSpPr>
          <p:cNvPr id="3" name="Content Placeholder 2"/>
          <p:cNvSpPr>
            <a:spLocks noGrp="1"/>
          </p:cNvSpPr>
          <p:nvPr>
            <p:ph idx="1"/>
          </p:nvPr>
        </p:nvSpPr>
        <p:spPr>
          <a:xfrm>
            <a:off x="2303464" y="1828800"/>
            <a:ext cx="3792537" cy="4208930"/>
          </a:xfrm>
        </p:spPr>
        <p:txBody>
          <a:bodyPr/>
          <a:lstStyle/>
          <a:p>
            <a:r>
              <a:rPr lang="en-US" dirty="0" smtClean="0"/>
              <a:t>Who??</a:t>
            </a:r>
          </a:p>
          <a:p>
            <a:pPr lvl="1"/>
            <a:r>
              <a:rPr lang="en-US" dirty="0" smtClean="0"/>
              <a:t>BMI &gt; 35</a:t>
            </a:r>
          </a:p>
          <a:p>
            <a:pPr lvl="1"/>
            <a:r>
              <a:rPr lang="en-US" dirty="0" smtClean="0"/>
              <a:t>Recent T2DM – poorly controlled </a:t>
            </a:r>
          </a:p>
          <a:p>
            <a:pPr lvl="1"/>
            <a:r>
              <a:rPr lang="en-US" dirty="0" smtClean="0"/>
              <a:t>Who have failed traditional measures </a:t>
            </a:r>
          </a:p>
          <a:p>
            <a:r>
              <a:rPr lang="en-US" dirty="0" smtClean="0"/>
              <a:t>Resection </a:t>
            </a:r>
            <a:r>
              <a:rPr lang="en-US" dirty="0" err="1" smtClean="0"/>
              <a:t>vs</a:t>
            </a:r>
            <a:r>
              <a:rPr lang="en-US" dirty="0" smtClean="0"/>
              <a:t> restrictive &amp; </a:t>
            </a:r>
            <a:r>
              <a:rPr lang="en-US" dirty="0" err="1" smtClean="0"/>
              <a:t>malabsorbtion</a:t>
            </a:r>
            <a:endParaRPr lang="en-US" dirty="0"/>
          </a:p>
        </p:txBody>
      </p:sp>
      <p:pic>
        <p:nvPicPr>
          <p:cNvPr id="4" name="Picture 3"/>
          <p:cNvPicPr>
            <a:picLocks noChangeAspect="1"/>
          </p:cNvPicPr>
          <p:nvPr/>
        </p:nvPicPr>
        <p:blipFill>
          <a:blip r:embed="rId2"/>
          <a:stretch>
            <a:fillRect/>
          </a:stretch>
        </p:blipFill>
        <p:spPr>
          <a:xfrm>
            <a:off x="6600056" y="836712"/>
            <a:ext cx="3541804" cy="5229200"/>
          </a:xfrm>
          <a:prstGeom prst="rect">
            <a:avLst/>
          </a:prstGeom>
        </p:spPr>
      </p:pic>
    </p:spTree>
    <p:extLst>
      <p:ext uri="{BB962C8B-B14F-4D97-AF65-F5344CB8AC3E}">
        <p14:creationId xmlns:p14="http://schemas.microsoft.com/office/powerpoint/2010/main" val="16167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surgery – does it work?  </a:t>
            </a:r>
            <a:endParaRPr lang="en-US" dirty="0"/>
          </a:p>
        </p:txBody>
      </p:sp>
      <p:sp>
        <p:nvSpPr>
          <p:cNvPr id="3" name="Content Placeholder 2"/>
          <p:cNvSpPr>
            <a:spLocks noGrp="1"/>
          </p:cNvSpPr>
          <p:nvPr>
            <p:ph idx="1"/>
          </p:nvPr>
        </p:nvSpPr>
        <p:spPr>
          <a:xfrm>
            <a:off x="2303464" y="1828800"/>
            <a:ext cx="3432497" cy="4208930"/>
          </a:xfrm>
        </p:spPr>
        <p:txBody>
          <a:bodyPr>
            <a:normAutofit fontScale="77500" lnSpcReduction="20000"/>
          </a:bodyPr>
          <a:lstStyle/>
          <a:p>
            <a:r>
              <a:rPr lang="en-US" dirty="0" err="1" smtClean="0"/>
              <a:t>Sweedish</a:t>
            </a:r>
            <a:r>
              <a:rPr lang="en-US" dirty="0" smtClean="0"/>
              <a:t> obesity study 2007</a:t>
            </a:r>
          </a:p>
          <a:p>
            <a:pPr lvl="1"/>
            <a:r>
              <a:rPr lang="en-US" dirty="0" smtClean="0"/>
              <a:t>25% weight loss in bypass group</a:t>
            </a:r>
          </a:p>
          <a:p>
            <a:pPr lvl="1"/>
            <a:r>
              <a:rPr lang="en-US" dirty="0" smtClean="0"/>
              <a:t>16% in sleeve </a:t>
            </a:r>
            <a:r>
              <a:rPr lang="en-US" dirty="0" err="1" smtClean="0"/>
              <a:t>gastrectomy</a:t>
            </a:r>
            <a:r>
              <a:rPr lang="en-US" dirty="0" smtClean="0"/>
              <a:t> </a:t>
            </a:r>
          </a:p>
          <a:p>
            <a:pPr lvl="1"/>
            <a:r>
              <a:rPr lang="en-US" dirty="0" smtClean="0"/>
              <a:t>14% in banding </a:t>
            </a:r>
          </a:p>
          <a:p>
            <a:r>
              <a:rPr lang="en-US" dirty="0" smtClean="0"/>
              <a:t>20,000 patient meta –study</a:t>
            </a:r>
          </a:p>
          <a:p>
            <a:pPr lvl="1"/>
            <a:r>
              <a:rPr lang="en-US" dirty="0" smtClean="0"/>
              <a:t>DM </a:t>
            </a:r>
          </a:p>
          <a:p>
            <a:pPr lvl="2"/>
            <a:r>
              <a:rPr lang="en-US" dirty="0" smtClean="0"/>
              <a:t>Resolved in 70%, improved control in 86% </a:t>
            </a:r>
          </a:p>
          <a:p>
            <a:pPr lvl="1"/>
            <a:r>
              <a:rPr lang="en-US" dirty="0" err="1" smtClean="0"/>
              <a:t>Hyperlipidaemia</a:t>
            </a:r>
            <a:r>
              <a:rPr lang="en-US" dirty="0" smtClean="0"/>
              <a:t> in 70% </a:t>
            </a:r>
          </a:p>
          <a:p>
            <a:pPr lvl="1"/>
            <a:r>
              <a:rPr lang="en-US" dirty="0" smtClean="0"/>
              <a:t>HTN improved/resolved in 78%</a:t>
            </a:r>
          </a:p>
          <a:p>
            <a:pPr lvl="1"/>
            <a:r>
              <a:rPr lang="en-US" dirty="0" smtClean="0"/>
              <a:t>OSA resolved in 85.7%</a:t>
            </a:r>
          </a:p>
          <a:p>
            <a:endParaRPr lang="en-US" dirty="0"/>
          </a:p>
        </p:txBody>
      </p:sp>
      <p:pic>
        <p:nvPicPr>
          <p:cNvPr id="5" name="Picture 4"/>
          <p:cNvPicPr>
            <a:picLocks noChangeAspect="1"/>
          </p:cNvPicPr>
          <p:nvPr/>
        </p:nvPicPr>
        <p:blipFill>
          <a:blip r:embed="rId2"/>
          <a:stretch>
            <a:fillRect/>
          </a:stretch>
        </p:blipFill>
        <p:spPr>
          <a:xfrm>
            <a:off x="5735960" y="1700808"/>
            <a:ext cx="4674096" cy="2337048"/>
          </a:xfrm>
          <a:prstGeom prst="rect">
            <a:avLst/>
          </a:prstGeom>
        </p:spPr>
      </p:pic>
    </p:spTree>
    <p:extLst>
      <p:ext uri="{BB962C8B-B14F-4D97-AF65-F5344CB8AC3E}">
        <p14:creationId xmlns:p14="http://schemas.microsoft.com/office/powerpoint/2010/main" val="34232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Picture 3"/>
          <p:cNvPicPr>
            <a:picLocks noChangeAspect="1"/>
          </p:cNvPicPr>
          <p:nvPr/>
        </p:nvPicPr>
        <p:blipFill>
          <a:blip r:embed="rId2"/>
          <a:stretch>
            <a:fillRect/>
          </a:stretch>
        </p:blipFill>
        <p:spPr>
          <a:xfrm>
            <a:off x="2639616" y="1556792"/>
            <a:ext cx="6858000" cy="4869160"/>
          </a:xfrm>
          <a:prstGeom prst="rect">
            <a:avLst/>
          </a:prstGeom>
        </p:spPr>
      </p:pic>
    </p:spTree>
    <p:extLst>
      <p:ext uri="{BB962C8B-B14F-4D97-AF65-F5344CB8AC3E}">
        <p14:creationId xmlns:p14="http://schemas.microsoft.com/office/powerpoint/2010/main" val="216863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2303464" y="1828800"/>
            <a:ext cx="3864545" cy="4208930"/>
          </a:xfrm>
        </p:spPr>
        <p:txBody>
          <a:bodyPr>
            <a:normAutofit fontScale="92500" lnSpcReduction="20000"/>
          </a:bodyPr>
          <a:lstStyle/>
          <a:p>
            <a:r>
              <a:rPr lang="en-US" dirty="0" err="1" smtClean="0"/>
              <a:t>Teachmeanatomy.com</a:t>
            </a:r>
            <a:endParaRPr lang="en-US" dirty="0" smtClean="0"/>
          </a:p>
          <a:p>
            <a:endParaRPr lang="en-US" dirty="0" smtClean="0"/>
          </a:p>
          <a:p>
            <a:r>
              <a:rPr lang="en-US" dirty="0" err="1" smtClean="0"/>
              <a:t>Sketchymedicine.com</a:t>
            </a:r>
            <a:r>
              <a:rPr lang="en-US" dirty="0" smtClean="0"/>
              <a:t> </a:t>
            </a:r>
          </a:p>
          <a:p>
            <a:endParaRPr lang="en-US" dirty="0" smtClean="0"/>
          </a:p>
          <a:p>
            <a:r>
              <a:rPr lang="en-US" dirty="0" smtClean="0"/>
              <a:t>Lecture Notes in General Surgery</a:t>
            </a:r>
          </a:p>
          <a:p>
            <a:endParaRPr lang="en-US" dirty="0" smtClean="0"/>
          </a:p>
          <a:p>
            <a:r>
              <a:rPr lang="en-US" dirty="0" err="1" smtClean="0"/>
              <a:t>PasTest</a:t>
            </a:r>
            <a:r>
              <a:rPr lang="en-US" dirty="0" smtClean="0"/>
              <a:t> MRCS Part A Essential Revision Notes </a:t>
            </a:r>
          </a:p>
          <a:p>
            <a:endParaRPr lang="en-US" dirty="0"/>
          </a:p>
          <a:p>
            <a:r>
              <a:rPr lang="en-US" dirty="0" err="1" smtClean="0"/>
              <a:t>Awkwardyeti.com</a:t>
            </a:r>
            <a:endParaRPr lang="en-US" dirty="0"/>
          </a:p>
        </p:txBody>
      </p:sp>
      <p:pic>
        <p:nvPicPr>
          <p:cNvPr id="4" name="Picture 3"/>
          <p:cNvPicPr>
            <a:picLocks noChangeAspect="1"/>
          </p:cNvPicPr>
          <p:nvPr/>
        </p:nvPicPr>
        <p:blipFill>
          <a:blip r:embed="rId2"/>
          <a:stretch>
            <a:fillRect/>
          </a:stretch>
        </p:blipFill>
        <p:spPr>
          <a:xfrm>
            <a:off x="5879976" y="764705"/>
            <a:ext cx="2135448" cy="2604205"/>
          </a:xfrm>
          <a:prstGeom prst="rect">
            <a:avLst/>
          </a:prstGeom>
        </p:spPr>
      </p:pic>
      <p:pic>
        <p:nvPicPr>
          <p:cNvPr id="5" name="Picture 4"/>
          <p:cNvPicPr>
            <a:picLocks noChangeAspect="1"/>
          </p:cNvPicPr>
          <p:nvPr/>
        </p:nvPicPr>
        <p:blipFill>
          <a:blip r:embed="rId3"/>
          <a:stretch>
            <a:fillRect/>
          </a:stretch>
        </p:blipFill>
        <p:spPr>
          <a:xfrm>
            <a:off x="8184233" y="3140968"/>
            <a:ext cx="2081807" cy="2976984"/>
          </a:xfrm>
          <a:prstGeom prst="rect">
            <a:avLst/>
          </a:prstGeom>
        </p:spPr>
      </p:pic>
    </p:spTree>
    <p:extLst>
      <p:ext uri="{BB962C8B-B14F-4D97-AF65-F5344CB8AC3E}">
        <p14:creationId xmlns:p14="http://schemas.microsoft.com/office/powerpoint/2010/main" val="263125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Pernicious </a:t>
            </a:r>
            <a:r>
              <a:rPr lang="en-US" dirty="0" err="1" smtClean="0"/>
              <a:t>Anaemia</a:t>
            </a:r>
            <a:r>
              <a:rPr lang="en-US" dirty="0" smtClean="0"/>
              <a:t> </a:t>
            </a:r>
            <a:endParaRPr lang="en-US" dirty="0"/>
          </a:p>
        </p:txBody>
      </p:sp>
      <p:sp>
        <p:nvSpPr>
          <p:cNvPr id="3" name="Content Placeholder 2"/>
          <p:cNvSpPr>
            <a:spLocks noGrp="1"/>
          </p:cNvSpPr>
          <p:nvPr>
            <p:ph idx="1"/>
          </p:nvPr>
        </p:nvSpPr>
        <p:spPr>
          <a:xfrm>
            <a:off x="2303464" y="1828800"/>
            <a:ext cx="3792537" cy="4208930"/>
          </a:xfrm>
        </p:spPr>
        <p:txBody>
          <a:bodyPr>
            <a:normAutofit fontScale="85000" lnSpcReduction="10000"/>
          </a:bodyPr>
          <a:lstStyle/>
          <a:p>
            <a:r>
              <a:rPr lang="en-US" dirty="0" smtClean="0"/>
              <a:t>Destruction of gastric parietal cells</a:t>
            </a:r>
          </a:p>
          <a:p>
            <a:r>
              <a:rPr lang="en-US" dirty="0" smtClean="0"/>
              <a:t>Most likely an autoimmune mediated atrophic gastritis </a:t>
            </a:r>
          </a:p>
          <a:p>
            <a:r>
              <a:rPr lang="en-US" dirty="0" smtClean="0"/>
              <a:t>No IF. No absorption of </a:t>
            </a:r>
            <a:r>
              <a:rPr lang="en-US" dirty="0" err="1" smtClean="0"/>
              <a:t>Vit</a:t>
            </a:r>
            <a:r>
              <a:rPr lang="en-US" dirty="0" smtClean="0"/>
              <a:t> B12</a:t>
            </a:r>
          </a:p>
          <a:p>
            <a:r>
              <a:rPr lang="en-US" dirty="0" smtClean="0"/>
              <a:t>Diagnosis </a:t>
            </a:r>
          </a:p>
          <a:p>
            <a:pPr lvl="1"/>
            <a:r>
              <a:rPr lang="en-US" dirty="0" smtClean="0"/>
              <a:t>Macrocytic </a:t>
            </a:r>
            <a:r>
              <a:rPr lang="en-US" dirty="0" err="1" smtClean="0"/>
              <a:t>anaemia</a:t>
            </a:r>
            <a:r>
              <a:rPr lang="en-US" dirty="0" smtClean="0"/>
              <a:t>. </a:t>
            </a:r>
          </a:p>
          <a:p>
            <a:pPr lvl="1"/>
            <a:r>
              <a:rPr lang="en-US" dirty="0" smtClean="0"/>
              <a:t>B12 levels </a:t>
            </a:r>
          </a:p>
          <a:p>
            <a:pPr lvl="1"/>
            <a:r>
              <a:rPr lang="en-US" dirty="0" err="1" smtClean="0"/>
              <a:t>Antiparietal</a:t>
            </a:r>
            <a:r>
              <a:rPr lang="en-US" dirty="0" smtClean="0"/>
              <a:t> antibodies</a:t>
            </a:r>
          </a:p>
          <a:p>
            <a:r>
              <a:rPr lang="en-US" dirty="0" smtClean="0"/>
              <a:t>Treatment </a:t>
            </a:r>
          </a:p>
          <a:p>
            <a:pPr lvl="1"/>
            <a:r>
              <a:rPr lang="en-US" dirty="0" err="1" smtClean="0"/>
              <a:t>Vit</a:t>
            </a:r>
            <a:r>
              <a:rPr lang="en-US" dirty="0" smtClean="0"/>
              <a:t> B12 injections </a:t>
            </a:r>
            <a:endParaRPr lang="en-US" dirty="0"/>
          </a:p>
        </p:txBody>
      </p:sp>
      <p:pic>
        <p:nvPicPr>
          <p:cNvPr id="5" name="Picture 4"/>
          <p:cNvPicPr>
            <a:picLocks noChangeAspect="1"/>
          </p:cNvPicPr>
          <p:nvPr/>
        </p:nvPicPr>
        <p:blipFill rotWithShape="1">
          <a:blip r:embed="rId2"/>
          <a:srcRect r="36465"/>
          <a:stretch/>
        </p:blipFill>
        <p:spPr>
          <a:xfrm>
            <a:off x="6888089" y="1628800"/>
            <a:ext cx="2987217" cy="2664296"/>
          </a:xfrm>
          <a:prstGeom prst="rect">
            <a:avLst/>
          </a:prstGeom>
        </p:spPr>
      </p:pic>
    </p:spTree>
    <p:extLst>
      <p:ext uri="{BB962C8B-B14F-4D97-AF65-F5344CB8AC3E}">
        <p14:creationId xmlns:p14="http://schemas.microsoft.com/office/powerpoint/2010/main" val="240471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10922"/>
            <a:ext cx="7583487" cy="1044388"/>
          </a:xfrm>
        </p:spPr>
        <p:txBody>
          <a:bodyPr/>
          <a:lstStyle/>
          <a:p>
            <a:r>
              <a:rPr lang="en-US" dirty="0" smtClean="0"/>
              <a:t>Case 2 </a:t>
            </a:r>
            <a:endParaRPr lang="en-US" dirty="0"/>
          </a:p>
        </p:txBody>
      </p:sp>
      <p:sp>
        <p:nvSpPr>
          <p:cNvPr id="3" name="Content Placeholder 2"/>
          <p:cNvSpPr>
            <a:spLocks noGrp="1"/>
          </p:cNvSpPr>
          <p:nvPr>
            <p:ph idx="1"/>
          </p:nvPr>
        </p:nvSpPr>
        <p:spPr>
          <a:xfrm>
            <a:off x="2303464" y="1124744"/>
            <a:ext cx="7583487" cy="5184576"/>
          </a:xfrm>
        </p:spPr>
        <p:txBody>
          <a:bodyPr>
            <a:normAutofit fontScale="92500" lnSpcReduction="20000"/>
          </a:bodyPr>
          <a:lstStyle/>
          <a:p>
            <a:pPr marL="0" indent="0">
              <a:buNone/>
            </a:pPr>
            <a:r>
              <a:rPr lang="en-US" dirty="0" smtClean="0"/>
              <a:t>Robert is a 65 year old retired </a:t>
            </a:r>
            <a:r>
              <a:rPr lang="en-US" dirty="0" err="1" smtClean="0"/>
              <a:t>cornish</a:t>
            </a:r>
            <a:r>
              <a:rPr lang="en-US" dirty="0" smtClean="0"/>
              <a:t> builder who has is on a course of </a:t>
            </a:r>
            <a:r>
              <a:rPr lang="en-US" dirty="0" err="1" smtClean="0"/>
              <a:t>prednisilone</a:t>
            </a:r>
            <a:r>
              <a:rPr lang="en-US" dirty="0" smtClean="0"/>
              <a:t> &amp; ibuprofen for a flare of his reactive arthritis. At the dinner table he develops severe abdominal pain and experiences fresh haematemesis.</a:t>
            </a:r>
          </a:p>
          <a:p>
            <a:pPr marL="0" indent="0">
              <a:buNone/>
            </a:pPr>
            <a:r>
              <a:rPr lang="en-US" dirty="0" smtClean="0"/>
              <a:t>What extra information do you need to obtain?</a:t>
            </a:r>
          </a:p>
          <a:p>
            <a:pPr marL="0" indent="0">
              <a:buNone/>
            </a:pPr>
            <a:r>
              <a:rPr lang="en-US" dirty="0" smtClean="0"/>
              <a:t>Differential diagnosis?? </a:t>
            </a:r>
          </a:p>
          <a:p>
            <a:pPr marL="0" indent="0">
              <a:buNone/>
            </a:pPr>
            <a:r>
              <a:rPr lang="en-US" dirty="0" smtClean="0"/>
              <a:t>What is the most likely diagnosis?</a:t>
            </a:r>
          </a:p>
          <a:p>
            <a:pPr marL="457200" indent="-457200">
              <a:buAutoNum type="alphaLcParenR"/>
            </a:pPr>
            <a:r>
              <a:rPr lang="en-US" dirty="0" smtClean="0"/>
              <a:t>Oesophageal </a:t>
            </a:r>
            <a:r>
              <a:rPr lang="en-US" dirty="0" err="1" smtClean="0"/>
              <a:t>varicies</a:t>
            </a:r>
            <a:r>
              <a:rPr lang="en-US" dirty="0" smtClean="0"/>
              <a:t> </a:t>
            </a:r>
          </a:p>
          <a:p>
            <a:pPr marL="457200" indent="-457200">
              <a:buAutoNum type="alphaLcParenR"/>
            </a:pPr>
            <a:r>
              <a:rPr lang="en-US" dirty="0" smtClean="0"/>
              <a:t>Carcinoma of the stomach </a:t>
            </a:r>
          </a:p>
          <a:p>
            <a:pPr marL="457200" indent="-457200">
              <a:buAutoNum type="alphaLcParenR"/>
            </a:pPr>
            <a:r>
              <a:rPr lang="en-US" dirty="0" err="1" smtClean="0"/>
              <a:t>Zollinger</a:t>
            </a:r>
            <a:r>
              <a:rPr lang="en-US" dirty="0" smtClean="0"/>
              <a:t>-Ellison syndrome </a:t>
            </a:r>
          </a:p>
          <a:p>
            <a:pPr marL="457200" indent="-457200">
              <a:buAutoNum type="alphaLcParenR"/>
            </a:pPr>
            <a:r>
              <a:rPr lang="en-US" dirty="0" smtClean="0"/>
              <a:t>Mallory-Weiss Tear</a:t>
            </a:r>
          </a:p>
          <a:p>
            <a:pPr marL="457200" indent="-457200">
              <a:buAutoNum type="alphaLcParenR"/>
            </a:pPr>
            <a:r>
              <a:rPr lang="en-US" dirty="0" err="1" smtClean="0"/>
              <a:t>Haemorraging</a:t>
            </a:r>
            <a:r>
              <a:rPr lang="en-US" dirty="0" smtClean="0"/>
              <a:t> peptic ulcer</a:t>
            </a:r>
          </a:p>
          <a:p>
            <a:pPr marL="457200" indent="-457200">
              <a:buAutoNum type="alphaLcParenR"/>
            </a:pPr>
            <a:endParaRPr lang="en-US" dirty="0" smtClean="0"/>
          </a:p>
          <a:p>
            <a:pPr marL="457200" indent="-457200">
              <a:buAutoNum type="alphaLcParenR"/>
            </a:pPr>
            <a:endParaRPr lang="en-US" dirty="0" smtClean="0"/>
          </a:p>
        </p:txBody>
      </p:sp>
      <p:pic>
        <p:nvPicPr>
          <p:cNvPr id="4" name="Picture 3"/>
          <p:cNvPicPr>
            <a:picLocks noChangeAspect="1"/>
          </p:cNvPicPr>
          <p:nvPr/>
        </p:nvPicPr>
        <p:blipFill>
          <a:blip r:embed="rId2"/>
          <a:stretch>
            <a:fillRect/>
          </a:stretch>
        </p:blipFill>
        <p:spPr>
          <a:xfrm>
            <a:off x="7104113" y="2924944"/>
            <a:ext cx="2987823" cy="3388930"/>
          </a:xfrm>
          <a:prstGeom prst="rect">
            <a:avLst/>
          </a:prstGeom>
        </p:spPr>
      </p:pic>
    </p:spTree>
    <p:extLst>
      <p:ext uri="{BB962C8B-B14F-4D97-AF65-F5344CB8AC3E}">
        <p14:creationId xmlns:p14="http://schemas.microsoft.com/office/powerpoint/2010/main" val="141405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Peptic ulceration </a:t>
            </a:r>
            <a:endParaRPr lang="en-US" dirty="0"/>
          </a:p>
        </p:txBody>
      </p:sp>
      <p:sp>
        <p:nvSpPr>
          <p:cNvPr id="3" name="Content Placeholder 2"/>
          <p:cNvSpPr>
            <a:spLocks noGrp="1"/>
          </p:cNvSpPr>
          <p:nvPr>
            <p:ph idx="1"/>
          </p:nvPr>
        </p:nvSpPr>
        <p:spPr>
          <a:xfrm>
            <a:off x="2303464" y="1828800"/>
            <a:ext cx="3864545" cy="4208930"/>
          </a:xfrm>
        </p:spPr>
        <p:txBody>
          <a:bodyPr/>
          <a:lstStyle/>
          <a:p>
            <a:r>
              <a:rPr lang="en-US" dirty="0" smtClean="0"/>
              <a:t>A break in the lining of:</a:t>
            </a:r>
          </a:p>
          <a:p>
            <a:r>
              <a:rPr lang="en-US" dirty="0" smtClean="0"/>
              <a:t>The duodenum (80%)</a:t>
            </a:r>
          </a:p>
          <a:p>
            <a:r>
              <a:rPr lang="en-US" dirty="0" smtClean="0"/>
              <a:t>The stomach (19%)</a:t>
            </a:r>
          </a:p>
          <a:p>
            <a:r>
              <a:rPr lang="en-US" dirty="0" smtClean="0"/>
              <a:t>Stomach &amp; </a:t>
            </a:r>
            <a:r>
              <a:rPr lang="en-US" dirty="0" err="1" smtClean="0"/>
              <a:t>dudoenum</a:t>
            </a:r>
            <a:r>
              <a:rPr lang="en-US" dirty="0" smtClean="0"/>
              <a:t> (4%)</a:t>
            </a:r>
          </a:p>
          <a:p>
            <a:r>
              <a:rPr lang="en-US" dirty="0" smtClean="0"/>
              <a:t>Anywhere else gastric acid can cause erosion (1%) </a:t>
            </a:r>
          </a:p>
          <a:p>
            <a:endParaRPr lang="en-US" dirty="0" smtClean="0"/>
          </a:p>
        </p:txBody>
      </p:sp>
      <p:sp>
        <p:nvSpPr>
          <p:cNvPr id="4" name="Rectangle 3"/>
          <p:cNvSpPr/>
          <p:nvPr/>
        </p:nvSpPr>
        <p:spPr>
          <a:xfrm>
            <a:off x="5519936" y="5301209"/>
            <a:ext cx="4572000" cy="646331"/>
          </a:xfrm>
          <a:prstGeom prst="rect">
            <a:avLst/>
          </a:prstGeom>
        </p:spPr>
        <p:txBody>
          <a:bodyPr>
            <a:spAutoFit/>
          </a:bodyPr>
          <a:lstStyle/>
          <a:p>
            <a:r>
              <a:rPr lang="en-US" dirty="0"/>
              <a:t>https://</a:t>
            </a:r>
            <a:r>
              <a:rPr lang="en-US" dirty="0" err="1"/>
              <a:t>www.youtube.com</a:t>
            </a:r>
            <a:r>
              <a:rPr lang="en-US" dirty="0"/>
              <a:t>/</a:t>
            </a:r>
            <a:r>
              <a:rPr lang="en-US" dirty="0" err="1"/>
              <a:t>watch?v</a:t>
            </a:r>
            <a:r>
              <a:rPr lang="en-US" dirty="0"/>
              <a:t>=H_5fQGgDUj4</a:t>
            </a:r>
          </a:p>
        </p:txBody>
      </p:sp>
      <p:pic>
        <p:nvPicPr>
          <p:cNvPr id="5" name="Picture 4"/>
          <p:cNvPicPr>
            <a:picLocks noChangeAspect="1"/>
          </p:cNvPicPr>
          <p:nvPr/>
        </p:nvPicPr>
        <p:blipFill rotWithShape="1">
          <a:blip r:embed="rId2"/>
          <a:srcRect b="17720"/>
          <a:stretch/>
        </p:blipFill>
        <p:spPr>
          <a:xfrm>
            <a:off x="6240017" y="1484784"/>
            <a:ext cx="3819531" cy="2359500"/>
          </a:xfrm>
          <a:prstGeom prst="rect">
            <a:avLst/>
          </a:prstGeom>
        </p:spPr>
      </p:pic>
    </p:spTree>
    <p:extLst>
      <p:ext uri="{BB962C8B-B14F-4D97-AF65-F5344CB8AC3E}">
        <p14:creationId xmlns:p14="http://schemas.microsoft.com/office/powerpoint/2010/main" val="3152436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Aetiology</a:t>
            </a:r>
            <a:r>
              <a:rPr lang="en-US" dirty="0" smtClean="0"/>
              <a:t> of PUD </a:t>
            </a:r>
            <a:endParaRPr lang="en-US" dirty="0"/>
          </a:p>
        </p:txBody>
      </p:sp>
      <p:sp>
        <p:nvSpPr>
          <p:cNvPr id="7" name="Content Placeholder 6"/>
          <p:cNvSpPr>
            <a:spLocks noGrp="1"/>
          </p:cNvSpPr>
          <p:nvPr>
            <p:ph idx="1"/>
          </p:nvPr>
        </p:nvSpPr>
        <p:spPr>
          <a:xfrm>
            <a:off x="2303464" y="1828800"/>
            <a:ext cx="3792537" cy="4208930"/>
          </a:xfrm>
        </p:spPr>
        <p:txBody>
          <a:bodyPr>
            <a:normAutofit/>
          </a:bodyPr>
          <a:lstStyle/>
          <a:p>
            <a:r>
              <a:rPr lang="en-US" dirty="0" smtClean="0"/>
              <a:t>Controversial topic</a:t>
            </a:r>
          </a:p>
          <a:p>
            <a:pPr lvl="1"/>
            <a:r>
              <a:rPr lang="en-US" dirty="0" smtClean="0"/>
              <a:t>Increased acid production </a:t>
            </a:r>
            <a:r>
              <a:rPr lang="en-US" dirty="0" err="1" smtClean="0"/>
              <a:t>vs</a:t>
            </a:r>
            <a:r>
              <a:rPr lang="en-US" dirty="0" smtClean="0"/>
              <a:t> decrease in mucosal </a:t>
            </a:r>
            <a:r>
              <a:rPr lang="en-US" dirty="0" err="1" smtClean="0"/>
              <a:t>defences</a:t>
            </a:r>
            <a:r>
              <a:rPr lang="en-US" dirty="0" smtClean="0"/>
              <a:t> </a:t>
            </a:r>
          </a:p>
          <a:p>
            <a:r>
              <a:rPr lang="en-US" dirty="0" err="1" smtClean="0"/>
              <a:t>H.pylori</a:t>
            </a:r>
            <a:r>
              <a:rPr lang="en-US" dirty="0" smtClean="0"/>
              <a:t> </a:t>
            </a:r>
          </a:p>
          <a:p>
            <a:r>
              <a:rPr lang="en-US" dirty="0" smtClean="0"/>
              <a:t>Smoking/drinking </a:t>
            </a:r>
          </a:p>
          <a:p>
            <a:r>
              <a:rPr lang="en-US" dirty="0" smtClean="0"/>
              <a:t>Stress </a:t>
            </a:r>
          </a:p>
          <a:p>
            <a:r>
              <a:rPr lang="en-US" dirty="0" smtClean="0"/>
              <a:t>Associated disease </a:t>
            </a:r>
          </a:p>
          <a:p>
            <a:r>
              <a:rPr lang="en-US" dirty="0" smtClean="0"/>
              <a:t>Familial/genetic </a:t>
            </a:r>
          </a:p>
          <a:p>
            <a:endParaRPr lang="en-US" dirty="0"/>
          </a:p>
        </p:txBody>
      </p:sp>
      <p:pic>
        <p:nvPicPr>
          <p:cNvPr id="9" name="Picture 8"/>
          <p:cNvPicPr>
            <a:picLocks noChangeAspect="1"/>
          </p:cNvPicPr>
          <p:nvPr/>
        </p:nvPicPr>
        <p:blipFill>
          <a:blip r:embed="rId2"/>
          <a:stretch>
            <a:fillRect/>
          </a:stretch>
        </p:blipFill>
        <p:spPr>
          <a:xfrm rot="19666667">
            <a:off x="5145035" y="1963177"/>
            <a:ext cx="4614154" cy="2281436"/>
          </a:xfrm>
          <a:prstGeom prst="rect">
            <a:avLst/>
          </a:prstGeom>
        </p:spPr>
      </p:pic>
    </p:spTree>
    <p:extLst>
      <p:ext uri="{BB962C8B-B14F-4D97-AF65-F5344CB8AC3E}">
        <p14:creationId xmlns:p14="http://schemas.microsoft.com/office/powerpoint/2010/main" val="68989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 How might it differ  </a:t>
            </a:r>
            <a:endParaRPr lang="en-US" dirty="0"/>
          </a:p>
        </p:txBody>
      </p:sp>
      <p:graphicFrame>
        <p:nvGraphicFramePr>
          <p:cNvPr id="4" name="Table 3"/>
          <p:cNvGraphicFramePr>
            <a:graphicFrameLocks noGrp="1"/>
          </p:cNvGraphicFramePr>
          <p:nvPr>
            <p:extLst/>
          </p:nvPr>
        </p:nvGraphicFramePr>
        <p:xfrm>
          <a:off x="2135560" y="1772819"/>
          <a:ext cx="7968208" cy="4029939"/>
        </p:xfrm>
        <a:graphic>
          <a:graphicData uri="http://schemas.openxmlformats.org/drawingml/2006/table">
            <a:tbl>
              <a:tblPr firstRow="1" bandRow="1">
                <a:tableStyleId>{2D5ABB26-0587-4C30-8999-92F81FD0307C}</a:tableStyleId>
              </a:tblPr>
              <a:tblGrid>
                <a:gridCol w="3984104"/>
                <a:gridCol w="3984104"/>
              </a:tblGrid>
              <a:tr h="778885">
                <a:tc>
                  <a:txBody>
                    <a:bodyPr/>
                    <a:lstStyle/>
                    <a:p>
                      <a:r>
                        <a:rPr lang="en-US" sz="2400" b="1" i="1" dirty="0" smtClean="0"/>
                        <a:t>Duodenal </a:t>
                      </a:r>
                      <a:endParaRPr lang="en-US" sz="2400" b="1" i="1" dirty="0"/>
                    </a:p>
                  </a:txBody>
                  <a:tcPr/>
                </a:tc>
                <a:tc>
                  <a:txBody>
                    <a:bodyPr/>
                    <a:lstStyle/>
                    <a:p>
                      <a:r>
                        <a:rPr lang="en-US" sz="2400" b="1" i="1" dirty="0" smtClean="0"/>
                        <a:t>Gastric </a:t>
                      </a:r>
                      <a:endParaRPr lang="en-US" sz="2400" b="1" i="1" dirty="0"/>
                    </a:p>
                  </a:txBody>
                  <a:tcPr/>
                </a:tc>
              </a:tr>
              <a:tr h="778885">
                <a:tc>
                  <a:txBody>
                    <a:bodyPr/>
                    <a:lstStyle/>
                    <a:p>
                      <a:r>
                        <a:rPr lang="en-US" dirty="0" smtClean="0"/>
                        <a:t>Better on eating</a:t>
                      </a:r>
                      <a:r>
                        <a:rPr lang="en-US" baseline="0" dirty="0" smtClean="0"/>
                        <a:t> </a:t>
                      </a:r>
                      <a:endParaRPr lang="en-US" dirty="0"/>
                    </a:p>
                  </a:txBody>
                  <a:tcPr/>
                </a:tc>
                <a:tc>
                  <a:txBody>
                    <a:bodyPr/>
                    <a:lstStyle/>
                    <a:p>
                      <a:r>
                        <a:rPr lang="en-US" dirty="0" smtClean="0"/>
                        <a:t>Worse on eating </a:t>
                      </a:r>
                      <a:endParaRPr lang="en-US" dirty="0"/>
                    </a:p>
                  </a:txBody>
                  <a:tcPr/>
                </a:tc>
              </a:tr>
              <a:tr h="778885">
                <a:tc>
                  <a:txBody>
                    <a:bodyPr/>
                    <a:lstStyle/>
                    <a:p>
                      <a:r>
                        <a:rPr lang="en-US" dirty="0" smtClean="0"/>
                        <a:t>Night pain </a:t>
                      </a:r>
                      <a:endParaRPr lang="en-US" dirty="0"/>
                    </a:p>
                  </a:txBody>
                  <a:tcPr/>
                </a:tc>
                <a:tc>
                  <a:txBody>
                    <a:bodyPr/>
                    <a:lstStyle/>
                    <a:p>
                      <a:r>
                        <a:rPr lang="en-US" dirty="0" smtClean="0"/>
                        <a:t>Weight</a:t>
                      </a:r>
                      <a:r>
                        <a:rPr lang="en-US" baseline="0" dirty="0" smtClean="0"/>
                        <a:t> loss </a:t>
                      </a:r>
                      <a:endParaRPr lang="en-US" dirty="0"/>
                    </a:p>
                  </a:txBody>
                  <a:tcPr/>
                </a:tc>
              </a:tr>
              <a:tr h="778885">
                <a:tc>
                  <a:txBody>
                    <a:bodyPr/>
                    <a:lstStyle/>
                    <a:p>
                      <a:r>
                        <a:rPr lang="en-US" dirty="0" smtClean="0"/>
                        <a:t>Can be painless</a:t>
                      </a:r>
                      <a:endParaRPr lang="en-US" dirty="0"/>
                    </a:p>
                  </a:txBody>
                  <a:tcPr/>
                </a:tc>
                <a:tc>
                  <a:txBody>
                    <a:bodyPr/>
                    <a:lstStyle/>
                    <a:p>
                      <a:r>
                        <a:rPr lang="en-US" dirty="0" smtClean="0"/>
                        <a:t>Nausea</a:t>
                      </a:r>
                      <a:r>
                        <a:rPr lang="en-US" baseline="0" dirty="0" smtClean="0"/>
                        <a:t> &amp; vomiting more common </a:t>
                      </a:r>
                      <a:endParaRPr lang="en-US" dirty="0"/>
                    </a:p>
                  </a:txBody>
                  <a:tcPr/>
                </a:tc>
              </a:tr>
              <a:tr h="778885">
                <a:tc>
                  <a:txBody>
                    <a:bodyPr/>
                    <a:lstStyle/>
                    <a:p>
                      <a:r>
                        <a:rPr lang="en-US" dirty="0" smtClean="0"/>
                        <a:t>Posterior penetrating</a:t>
                      </a:r>
                      <a:r>
                        <a:rPr lang="en-US" baseline="0" dirty="0" smtClean="0"/>
                        <a:t> ulcers cause severe constant pain that radiates to back</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018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PUD – Ix &amp; Management</a:t>
            </a:r>
            <a:endParaRPr lang="en-US" dirty="0"/>
          </a:p>
        </p:txBody>
      </p:sp>
      <p:sp>
        <p:nvSpPr>
          <p:cNvPr id="3" name="Content Placeholder 2"/>
          <p:cNvSpPr>
            <a:spLocks noGrp="1"/>
          </p:cNvSpPr>
          <p:nvPr>
            <p:ph idx="1"/>
          </p:nvPr>
        </p:nvSpPr>
        <p:spPr>
          <a:xfrm>
            <a:off x="2303464" y="1828800"/>
            <a:ext cx="3864545" cy="4208930"/>
          </a:xfrm>
        </p:spPr>
        <p:txBody>
          <a:bodyPr>
            <a:normAutofit fontScale="85000" lnSpcReduction="10000"/>
          </a:bodyPr>
          <a:lstStyle/>
          <a:p>
            <a:r>
              <a:rPr lang="en-US" dirty="0" smtClean="0"/>
              <a:t>Investigations</a:t>
            </a:r>
          </a:p>
          <a:p>
            <a:pPr lvl="1"/>
            <a:r>
              <a:rPr lang="en-US" dirty="0" smtClean="0"/>
              <a:t>OGD (gold standard) with biopsies </a:t>
            </a:r>
          </a:p>
          <a:p>
            <a:pPr lvl="1"/>
            <a:r>
              <a:rPr lang="en-US" dirty="0" err="1" smtClean="0"/>
              <a:t>H.pylori</a:t>
            </a:r>
            <a:r>
              <a:rPr lang="en-US" dirty="0" smtClean="0"/>
              <a:t> breath/stool test</a:t>
            </a:r>
          </a:p>
          <a:p>
            <a:r>
              <a:rPr lang="en-US" dirty="0" smtClean="0"/>
              <a:t>Management</a:t>
            </a:r>
          </a:p>
          <a:p>
            <a:pPr lvl="1"/>
            <a:r>
              <a:rPr lang="en-US" dirty="0" smtClean="0"/>
              <a:t>Resuscitate</a:t>
            </a:r>
          </a:p>
          <a:p>
            <a:pPr lvl="1"/>
            <a:r>
              <a:rPr lang="en-US" dirty="0" smtClean="0"/>
              <a:t>Medical treatment </a:t>
            </a:r>
            <a:endParaRPr lang="en-US" dirty="0"/>
          </a:p>
          <a:p>
            <a:pPr lvl="2"/>
            <a:r>
              <a:rPr lang="en-US" dirty="0" smtClean="0"/>
              <a:t>Acid </a:t>
            </a:r>
            <a:r>
              <a:rPr lang="en-US" dirty="0" err="1" smtClean="0"/>
              <a:t>supress</a:t>
            </a:r>
            <a:r>
              <a:rPr lang="en-US" dirty="0"/>
              <a:t>,</a:t>
            </a:r>
            <a:r>
              <a:rPr lang="en-US" dirty="0" smtClean="0"/>
              <a:t> </a:t>
            </a:r>
            <a:r>
              <a:rPr lang="en-US" dirty="0" err="1" smtClean="0"/>
              <a:t>H.pylori</a:t>
            </a:r>
            <a:r>
              <a:rPr lang="en-US" dirty="0" smtClean="0"/>
              <a:t> eradication &amp; </a:t>
            </a:r>
            <a:r>
              <a:rPr lang="en-US" dirty="0" err="1" smtClean="0"/>
              <a:t>Tranexamic</a:t>
            </a:r>
            <a:r>
              <a:rPr lang="en-US" dirty="0" smtClean="0"/>
              <a:t> acid</a:t>
            </a:r>
          </a:p>
          <a:p>
            <a:pPr lvl="1"/>
            <a:r>
              <a:rPr lang="en-US" dirty="0" smtClean="0"/>
              <a:t>+/-Treatment at endoscopy</a:t>
            </a:r>
          </a:p>
          <a:p>
            <a:pPr lvl="1"/>
            <a:r>
              <a:rPr lang="en-US" dirty="0" smtClean="0"/>
              <a:t>Rarely – surgery </a:t>
            </a:r>
          </a:p>
          <a:p>
            <a:pPr lvl="1"/>
            <a:r>
              <a:rPr lang="en-US" dirty="0" smtClean="0"/>
              <a:t>ENSURE RESCOPING after therapy</a:t>
            </a:r>
          </a:p>
        </p:txBody>
      </p:sp>
      <p:cxnSp>
        <p:nvCxnSpPr>
          <p:cNvPr id="5" name="Straight Arrow Connector 4"/>
          <p:cNvCxnSpPr/>
          <p:nvPr/>
        </p:nvCxnSpPr>
        <p:spPr>
          <a:xfrm flipV="1">
            <a:off x="5663952" y="3573016"/>
            <a:ext cx="936104" cy="129614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nvPr>
        </p:nvGraphicFramePr>
        <p:xfrm>
          <a:off x="6672064" y="1628800"/>
          <a:ext cx="3809824" cy="3525874"/>
        </p:xfrm>
        <a:graphic>
          <a:graphicData uri="http://schemas.openxmlformats.org/drawingml/2006/table">
            <a:tbl>
              <a:tblPr firstRow="1" bandRow="1">
                <a:tableStyleId>{B301B821-A1FF-4177-AEE7-76D212191A09}</a:tableStyleId>
              </a:tblPr>
              <a:tblGrid>
                <a:gridCol w="1842136"/>
                <a:gridCol w="1967688"/>
              </a:tblGrid>
              <a:tr h="397735">
                <a:tc>
                  <a:txBody>
                    <a:bodyPr/>
                    <a:lstStyle/>
                    <a:p>
                      <a:r>
                        <a:rPr lang="en-US" dirty="0" smtClean="0"/>
                        <a:t>Elective </a:t>
                      </a:r>
                      <a:endParaRPr lang="en-US" dirty="0"/>
                    </a:p>
                  </a:txBody>
                  <a:tcPr/>
                </a:tc>
                <a:tc>
                  <a:txBody>
                    <a:bodyPr/>
                    <a:lstStyle/>
                    <a:p>
                      <a:r>
                        <a:rPr lang="en-US" dirty="0" smtClean="0"/>
                        <a:t>Emergency</a:t>
                      </a:r>
                      <a:endParaRPr lang="en-US" dirty="0"/>
                    </a:p>
                  </a:txBody>
                  <a:tcPr/>
                </a:tc>
              </a:tr>
              <a:tr h="865389">
                <a:tc>
                  <a:txBody>
                    <a:bodyPr/>
                    <a:lstStyle/>
                    <a:p>
                      <a:r>
                        <a:rPr lang="en-US" dirty="0" smtClean="0"/>
                        <a:t>Bleeding</a:t>
                      </a:r>
                      <a:r>
                        <a:rPr lang="en-US" baseline="0" dirty="0" smtClean="0"/>
                        <a:t> ulcer</a:t>
                      </a:r>
                      <a:endParaRPr lang="en-US" dirty="0"/>
                    </a:p>
                  </a:txBody>
                  <a:tcPr/>
                </a:tc>
                <a:tc>
                  <a:txBody>
                    <a:bodyPr/>
                    <a:lstStyle/>
                    <a:p>
                      <a:r>
                        <a:rPr lang="en-US" dirty="0" smtClean="0"/>
                        <a:t>Persistent</a:t>
                      </a:r>
                      <a:r>
                        <a:rPr lang="en-US" baseline="0" dirty="0" smtClean="0"/>
                        <a:t> refractory bleeding *</a:t>
                      </a:r>
                      <a:endParaRPr lang="en-US" dirty="0"/>
                    </a:p>
                  </a:txBody>
                  <a:tcPr/>
                </a:tc>
              </a:tr>
              <a:tr h="659260">
                <a:tc>
                  <a:txBody>
                    <a:bodyPr/>
                    <a:lstStyle/>
                    <a:p>
                      <a:r>
                        <a:rPr lang="en-US" dirty="0" smtClean="0"/>
                        <a:t>Clot on ulcer</a:t>
                      </a:r>
                      <a:endParaRPr lang="en-US" dirty="0"/>
                    </a:p>
                  </a:txBody>
                  <a:tcPr/>
                </a:tc>
                <a:tc>
                  <a:txBody>
                    <a:bodyPr/>
                    <a:lstStyle/>
                    <a:p>
                      <a:r>
                        <a:rPr lang="en-US" dirty="0" smtClean="0"/>
                        <a:t>Definitive re-bleeders*</a:t>
                      </a:r>
                      <a:endParaRPr lang="en-US" dirty="0"/>
                    </a:p>
                  </a:txBody>
                  <a:tcPr/>
                </a:tc>
              </a:tr>
              <a:tr h="596602">
                <a:tc>
                  <a:txBody>
                    <a:bodyPr/>
                    <a:lstStyle/>
                    <a:p>
                      <a:r>
                        <a:rPr lang="en-US" dirty="0" smtClean="0"/>
                        <a:t>Visible</a:t>
                      </a:r>
                      <a:r>
                        <a:rPr lang="en-US" baseline="0" dirty="0" smtClean="0"/>
                        <a:t> vessel at base of ulcer</a:t>
                      </a:r>
                      <a:endParaRPr lang="en-US" dirty="0"/>
                    </a:p>
                  </a:txBody>
                  <a:tcPr/>
                </a:tc>
                <a:tc>
                  <a:txBody>
                    <a:bodyPr/>
                    <a:lstStyle/>
                    <a:p>
                      <a:r>
                        <a:rPr lang="en-US" dirty="0" smtClean="0"/>
                        <a:t>Recurrent bleeds</a:t>
                      </a:r>
                      <a:endParaRPr lang="en-US" dirty="0"/>
                    </a:p>
                  </a:txBody>
                  <a:tcPr/>
                </a:tc>
              </a:tr>
              <a:tr h="865389">
                <a:tc>
                  <a:txBody>
                    <a:bodyPr/>
                    <a:lstStyle/>
                    <a:p>
                      <a:endParaRPr lang="en-US" dirty="0"/>
                    </a:p>
                  </a:txBody>
                  <a:tcPr/>
                </a:tc>
                <a:tc>
                  <a:txBody>
                    <a:bodyPr/>
                    <a:lstStyle/>
                    <a:p>
                      <a:r>
                        <a:rPr lang="en-US" dirty="0" smtClean="0"/>
                        <a:t>Certain transfusion</a:t>
                      </a:r>
                      <a:r>
                        <a:rPr lang="en-US" baseline="0" dirty="0" smtClean="0"/>
                        <a:t> requirements</a:t>
                      </a:r>
                      <a:endParaRPr lang="en-US" dirty="0"/>
                    </a:p>
                  </a:txBody>
                  <a:tcPr/>
                </a:tc>
              </a:tr>
            </a:tbl>
          </a:graphicData>
        </a:graphic>
      </p:graphicFrame>
    </p:spTree>
    <p:extLst>
      <p:ext uri="{BB962C8B-B14F-4D97-AF65-F5344CB8AC3E}">
        <p14:creationId xmlns:p14="http://schemas.microsoft.com/office/powerpoint/2010/main" val="395064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elective PUD surgery</a:t>
            </a:r>
            <a:endParaRPr lang="en-US" dirty="0"/>
          </a:p>
        </p:txBody>
      </p:sp>
      <p:sp>
        <p:nvSpPr>
          <p:cNvPr id="3" name="Content Placeholder 2"/>
          <p:cNvSpPr>
            <a:spLocks noGrp="1"/>
          </p:cNvSpPr>
          <p:nvPr>
            <p:ph idx="1"/>
          </p:nvPr>
        </p:nvSpPr>
        <p:spPr>
          <a:xfrm>
            <a:off x="2303464" y="1828800"/>
            <a:ext cx="3864545" cy="4208930"/>
          </a:xfrm>
        </p:spPr>
        <p:txBody>
          <a:bodyPr>
            <a:normAutofit fontScale="92500" lnSpcReduction="20000"/>
          </a:bodyPr>
          <a:lstStyle/>
          <a:p>
            <a:r>
              <a:rPr lang="en-US" dirty="0" smtClean="0"/>
              <a:t>Failure of medical/endoscopic treatment </a:t>
            </a:r>
          </a:p>
          <a:p>
            <a:r>
              <a:rPr lang="en-US" dirty="0" smtClean="0"/>
              <a:t>Complications or expectation of complications </a:t>
            </a:r>
          </a:p>
          <a:p>
            <a:pPr lvl="1"/>
            <a:r>
              <a:rPr lang="en-US" dirty="0" err="1" smtClean="0"/>
              <a:t>Haemorrage</a:t>
            </a:r>
            <a:endParaRPr lang="en-US" dirty="0" smtClean="0"/>
          </a:p>
          <a:p>
            <a:pPr lvl="1"/>
            <a:r>
              <a:rPr lang="en-US" dirty="0" smtClean="0"/>
              <a:t>Perforation</a:t>
            </a:r>
          </a:p>
          <a:p>
            <a:pPr lvl="1"/>
            <a:r>
              <a:rPr lang="en-US" dirty="0" smtClean="0"/>
              <a:t>Obstruction </a:t>
            </a:r>
          </a:p>
          <a:p>
            <a:r>
              <a:rPr lang="en-US" dirty="0" smtClean="0"/>
              <a:t>ALL non-healed gastric ulcers</a:t>
            </a:r>
          </a:p>
          <a:p>
            <a:r>
              <a:rPr lang="en-US" dirty="0" smtClean="0"/>
              <a:t>A non healing giant gastric ulcer </a:t>
            </a:r>
            <a:endParaRPr lang="en-US" dirty="0"/>
          </a:p>
        </p:txBody>
      </p:sp>
      <p:pic>
        <p:nvPicPr>
          <p:cNvPr id="4" name="Picture 3"/>
          <p:cNvPicPr>
            <a:picLocks noChangeAspect="1"/>
          </p:cNvPicPr>
          <p:nvPr/>
        </p:nvPicPr>
        <p:blipFill>
          <a:blip r:embed="rId2"/>
          <a:stretch>
            <a:fillRect/>
          </a:stretch>
        </p:blipFill>
        <p:spPr>
          <a:xfrm>
            <a:off x="6456041" y="1052736"/>
            <a:ext cx="3567061" cy="3573016"/>
          </a:xfrm>
          <a:prstGeom prst="rect">
            <a:avLst/>
          </a:prstGeom>
        </p:spPr>
      </p:pic>
    </p:spTree>
    <p:extLst>
      <p:ext uri="{BB962C8B-B14F-4D97-AF65-F5344CB8AC3E}">
        <p14:creationId xmlns:p14="http://schemas.microsoft.com/office/powerpoint/2010/main" val="2779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Widescreen</PresentationFormat>
  <Paragraphs>220</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Peninsula Anatomy Lectures </vt:lpstr>
      <vt:lpstr>Case 1 </vt:lpstr>
      <vt:lpstr>Pernicious Anaemia </vt:lpstr>
      <vt:lpstr>Case 2 </vt:lpstr>
      <vt:lpstr>Peptic ulceration </vt:lpstr>
      <vt:lpstr>Aetiology of PUD </vt:lpstr>
      <vt:lpstr>Presentation – How might it differ  </vt:lpstr>
      <vt:lpstr>PUD – Ix &amp; Management</vt:lpstr>
      <vt:lpstr>Indications for elective PUD surgery</vt:lpstr>
      <vt:lpstr>Gastric ulcer surgery </vt:lpstr>
      <vt:lpstr>Surgery for duodenal ulcers </vt:lpstr>
      <vt:lpstr>Case 3  </vt:lpstr>
      <vt:lpstr>Complications of gastric surgery</vt:lpstr>
      <vt:lpstr>Complications of gastric surgery</vt:lpstr>
      <vt:lpstr>Complications of gastric surgery</vt:lpstr>
      <vt:lpstr>Complications of gastric surgery</vt:lpstr>
      <vt:lpstr>Dumping syndrome </vt:lpstr>
      <vt:lpstr>Case 4 </vt:lpstr>
      <vt:lpstr>Gastric carcinomas</vt:lpstr>
      <vt:lpstr>Gastric carcinomas – spread</vt:lpstr>
      <vt:lpstr>Investigations in gastric carcinoma </vt:lpstr>
      <vt:lpstr>Management of gastric carcinoma</vt:lpstr>
      <vt:lpstr>Obesity surgery </vt:lpstr>
      <vt:lpstr>Obesity surgery – does it work?  </vt:lpstr>
      <vt:lpstr>Questions?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Peninsula Anatomy Lectures </dc:title>
  <dc:creator>andrew.burgin@students.pcmd.ac.uk</dc:creator>
  <cp:lastModifiedBy>andrew.burgin@students.pcmd.ac.uk</cp:lastModifiedBy>
  <cp:revision>1</cp:revision>
  <dcterms:created xsi:type="dcterms:W3CDTF">2016-03-10T16:40:44Z</dcterms:created>
  <dcterms:modified xsi:type="dcterms:W3CDTF">2016-03-10T16:41:00Z</dcterms:modified>
</cp:coreProperties>
</file>