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5" r:id="rId10"/>
    <p:sldId id="266" r:id="rId11"/>
    <p:sldId id="269" r:id="rId12"/>
    <p:sldId id="267" r:id="rId13"/>
    <p:sldId id="270" r:id="rId14"/>
    <p:sldId id="268" r:id="rId15"/>
    <p:sldId id="271" r:id="rId16"/>
    <p:sldId id="277" r:id="rId17"/>
    <p:sldId id="272" r:id="rId18"/>
    <p:sldId id="273" r:id="rId19"/>
    <p:sldId id="274" r:id="rId20"/>
    <p:sldId id="275" r:id="rId21"/>
    <p:sldId id="26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1" Type="http://schemas.openxmlformats.org/officeDocument/2006/relationships/slide" Target="slides/slide20.xml"/><Relationship Id="rId3" Type="http://schemas.openxmlformats.org/officeDocument/2006/relationships/slide" Target="slides/slide2.xml"/><Relationship Id="rId25" Type="http://schemas.openxmlformats.org/officeDocument/2006/relationships/viewProps" Target="view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slide" Target="slides/slide19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9" Type="http://schemas.openxmlformats.org/officeDocument/2006/relationships/customXml" Target="../customXml/item2.xml"/><Relationship Id="rId24" Type="http://schemas.openxmlformats.org/officeDocument/2006/relationships/presProps" Target="presProps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printerSettings" Target="printerSettings/printerSettings1.bin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" Type="http://schemas.openxmlformats.org/officeDocument/2006/relationships/slide" Target="slides/slide8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7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961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9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66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917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42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97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382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46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1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40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414F-0040-754D-AC84-DC4273100DED}" type="datetimeFigureOut">
              <a:rPr lang="en-US" smtClean="0"/>
              <a:t>31/05/15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A641F-2766-4B46-95AC-B6501F309A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823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4K9i7MPeuVg" TargetMode="External"/><Relationship Id="rId3" Type="http://schemas.openxmlformats.org/officeDocument/2006/relationships/hyperlink" Target="https://www.youtube.com/watch?v=-bZmC07L394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e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0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46" y="1130272"/>
            <a:ext cx="3485389" cy="4525963"/>
          </a:xfrm>
        </p:spPr>
        <p:txBody>
          <a:bodyPr/>
          <a:lstStyle/>
          <a:p>
            <a:r>
              <a:rPr lang="en-US" dirty="0" smtClean="0"/>
              <a:t>47 female </a:t>
            </a:r>
          </a:p>
          <a:p>
            <a:r>
              <a:rPr lang="en-US" dirty="0" smtClean="0"/>
              <a:t>RUQ pain -comes in waves </a:t>
            </a:r>
          </a:p>
          <a:p>
            <a:r>
              <a:rPr lang="en-US" dirty="0" smtClean="0"/>
              <a:t>Now settled </a:t>
            </a:r>
          </a:p>
          <a:p>
            <a:r>
              <a:rPr lang="en-US" dirty="0" smtClean="0"/>
              <a:t>Systemically well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9682" y="1301489"/>
            <a:ext cx="3425770" cy="2154436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/>
                <a:cs typeface="Apple Chancery"/>
              </a:rPr>
              <a:t>	  </a:t>
            </a:r>
            <a:r>
              <a:rPr lang="en-US" sz="2400" dirty="0" smtClean="0">
                <a:latin typeface="Apple Chancery"/>
                <a:cs typeface="Apple Chancery"/>
              </a:rPr>
              <a:t> </a:t>
            </a:r>
            <a:r>
              <a:rPr lang="en-US" sz="3200" b="1" dirty="0" smtClean="0">
                <a:latin typeface="Apple Chancery"/>
                <a:cs typeface="Apple Chancery"/>
              </a:rPr>
              <a:t>Bloods </a:t>
            </a:r>
            <a:endParaRPr lang="en-US" sz="2400" b="1" dirty="0" smtClean="0">
              <a:latin typeface="Apple Chancery"/>
              <a:cs typeface="Apple Chancery"/>
            </a:endParaRPr>
          </a:p>
          <a:p>
            <a:pPr algn="ctr"/>
            <a:endParaRPr lang="en-US" sz="2400" dirty="0" smtClean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    WCC &amp; CRP NAD</a:t>
            </a:r>
            <a:endParaRPr lang="en-US" sz="2400" dirty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LFT’s NAD</a:t>
            </a:r>
            <a:endParaRPr lang="en-US" dirty="0"/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149875"/>
            <a:ext cx="7752835" cy="197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1) What is the diagnosis </a:t>
            </a:r>
          </a:p>
          <a:p>
            <a:r>
              <a:rPr lang="en-US" dirty="0" smtClean="0"/>
              <a:t>2) What should you do?</a:t>
            </a:r>
          </a:p>
          <a:p>
            <a:r>
              <a:rPr lang="en-US" dirty="0" smtClean="0"/>
              <a:t>3) What might an USS show</a:t>
            </a:r>
          </a:p>
        </p:txBody>
      </p:sp>
    </p:spTree>
    <p:extLst>
      <p:ext uri="{BB962C8B-B14F-4D97-AF65-F5344CB8AC3E}">
        <p14:creationId xmlns:p14="http://schemas.microsoft.com/office/powerpoint/2010/main" val="3048919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Biliary Colic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0995"/>
            <a:ext cx="8085502" cy="52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7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46" y="1130272"/>
            <a:ext cx="3485389" cy="4525963"/>
          </a:xfrm>
        </p:spPr>
        <p:txBody>
          <a:bodyPr/>
          <a:lstStyle/>
          <a:p>
            <a:r>
              <a:rPr lang="en-US" dirty="0" smtClean="0"/>
              <a:t>47 female </a:t>
            </a:r>
          </a:p>
          <a:p>
            <a:r>
              <a:rPr lang="en-US" dirty="0" smtClean="0"/>
              <a:t>RUQ pain -comes in waves </a:t>
            </a:r>
          </a:p>
          <a:p>
            <a:r>
              <a:rPr lang="en-US" dirty="0" smtClean="0"/>
              <a:t>OE tender RUQ &amp; Murphy’s +</a:t>
            </a:r>
            <a:r>
              <a:rPr lang="en-US" dirty="0" err="1" smtClean="0"/>
              <a:t>ve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89682" y="1301489"/>
            <a:ext cx="3425770" cy="289310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/>
                <a:cs typeface="Apple Chancery"/>
              </a:rPr>
              <a:t>	  </a:t>
            </a:r>
            <a:r>
              <a:rPr lang="en-US" sz="2400" dirty="0" smtClean="0">
                <a:latin typeface="Apple Chancery"/>
                <a:cs typeface="Apple Chancery"/>
              </a:rPr>
              <a:t> </a:t>
            </a:r>
            <a:r>
              <a:rPr lang="en-US" sz="3200" b="1" dirty="0" smtClean="0">
                <a:latin typeface="Apple Chancery"/>
                <a:cs typeface="Apple Chancery"/>
              </a:rPr>
              <a:t>Bloods </a:t>
            </a:r>
            <a:endParaRPr lang="en-US" sz="2400" b="1" dirty="0" smtClean="0">
              <a:latin typeface="Apple Chancery"/>
              <a:cs typeface="Apple Chancery"/>
            </a:endParaRPr>
          </a:p>
          <a:p>
            <a:pPr algn="ctr"/>
            <a:endParaRPr lang="en-US" sz="2400" dirty="0" smtClean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    WCC 19.5</a:t>
            </a:r>
          </a:p>
          <a:p>
            <a:pPr algn="ctr"/>
            <a:r>
              <a:rPr lang="en-US" sz="2400" dirty="0" err="1" smtClean="0">
                <a:latin typeface="Apple Chancery"/>
                <a:cs typeface="Apple Chancery"/>
              </a:rPr>
              <a:t>Neut</a:t>
            </a:r>
            <a:r>
              <a:rPr lang="en-US" sz="2400" dirty="0" smtClean="0">
                <a:latin typeface="Apple Chancery"/>
                <a:cs typeface="Apple Chancery"/>
              </a:rPr>
              <a:t> 10</a:t>
            </a: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CRP 105</a:t>
            </a:r>
            <a:endParaRPr lang="en-US" sz="2400" dirty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LFT’s NAD</a:t>
            </a:r>
            <a:endParaRPr lang="en-US" dirty="0"/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668091"/>
            <a:ext cx="7752835" cy="197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1) What is the diagnosis </a:t>
            </a:r>
          </a:p>
          <a:p>
            <a:r>
              <a:rPr lang="en-US" dirty="0" smtClean="0"/>
              <a:t>2) What should you do?</a:t>
            </a:r>
          </a:p>
          <a:p>
            <a:r>
              <a:rPr lang="en-US" dirty="0" smtClean="0"/>
              <a:t>3) What might a USS show </a:t>
            </a:r>
          </a:p>
        </p:txBody>
      </p:sp>
    </p:spTree>
    <p:extLst>
      <p:ext uri="{BB962C8B-B14F-4D97-AF65-F5344CB8AC3E}">
        <p14:creationId xmlns:p14="http://schemas.microsoft.com/office/powerpoint/2010/main" val="375301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Cholecystitis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9658" t="19470" r="28245" b="38531"/>
          <a:stretch/>
        </p:blipFill>
        <p:spPr>
          <a:xfrm>
            <a:off x="537986" y="1417638"/>
            <a:ext cx="7819711" cy="50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604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46" y="1130272"/>
            <a:ext cx="3485389" cy="343364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47 female </a:t>
            </a:r>
          </a:p>
          <a:p>
            <a:r>
              <a:rPr lang="en-US" dirty="0" smtClean="0"/>
              <a:t>RUQ pain -comes in waves </a:t>
            </a:r>
          </a:p>
          <a:p>
            <a:r>
              <a:rPr lang="en-US" dirty="0" smtClean="0"/>
              <a:t>OE tender RUQ &amp; Murphy’s +</a:t>
            </a:r>
            <a:r>
              <a:rPr lang="en-US" dirty="0" err="1" smtClean="0"/>
              <a:t>ve</a:t>
            </a:r>
            <a:endParaRPr lang="en-US" dirty="0" smtClean="0"/>
          </a:p>
          <a:p>
            <a:r>
              <a:rPr lang="en-US" dirty="0" smtClean="0"/>
              <a:t>Jaundiced </a:t>
            </a:r>
          </a:p>
          <a:p>
            <a:endParaRPr lang="en-US" dirty="0"/>
          </a:p>
          <a:p>
            <a:r>
              <a:rPr lang="en-US" dirty="0" smtClean="0"/>
              <a:t>Afebrile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9682" y="1301489"/>
            <a:ext cx="3425770" cy="32624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/>
                <a:cs typeface="Apple Chancery"/>
              </a:rPr>
              <a:t>	  </a:t>
            </a:r>
            <a:r>
              <a:rPr lang="en-US" sz="2400" dirty="0" smtClean="0">
                <a:latin typeface="Apple Chancery"/>
                <a:cs typeface="Apple Chancery"/>
              </a:rPr>
              <a:t> </a:t>
            </a:r>
            <a:r>
              <a:rPr lang="en-US" sz="3200" b="1" dirty="0" smtClean="0">
                <a:latin typeface="Apple Chancery"/>
                <a:cs typeface="Apple Chancery"/>
              </a:rPr>
              <a:t>Bloods </a:t>
            </a:r>
            <a:endParaRPr lang="en-US" sz="2400" b="1" dirty="0" smtClean="0">
              <a:latin typeface="Apple Chancery"/>
              <a:cs typeface="Apple Chancery"/>
            </a:endParaRPr>
          </a:p>
          <a:p>
            <a:pPr algn="ctr"/>
            <a:endParaRPr lang="en-US" sz="2400" dirty="0" smtClean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    WCC 19.5</a:t>
            </a:r>
          </a:p>
          <a:p>
            <a:pPr algn="ctr"/>
            <a:r>
              <a:rPr lang="en-US" sz="2400" dirty="0" err="1" smtClean="0">
                <a:latin typeface="Apple Chancery"/>
                <a:cs typeface="Apple Chancery"/>
              </a:rPr>
              <a:t>Neut</a:t>
            </a:r>
            <a:r>
              <a:rPr lang="en-US" sz="2400" dirty="0" smtClean="0">
                <a:latin typeface="Apple Chancery"/>
                <a:cs typeface="Apple Chancery"/>
              </a:rPr>
              <a:t> 10</a:t>
            </a: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CRP 105</a:t>
            </a:r>
            <a:endParaRPr lang="en-US" sz="2400" dirty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		LFT’s obstructive picture</a:t>
            </a:r>
            <a:endParaRPr lang="en-US" dirty="0"/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646" y="4624322"/>
            <a:ext cx="7752835" cy="1976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1) What is the diagnosis </a:t>
            </a:r>
          </a:p>
          <a:p>
            <a:r>
              <a:rPr lang="en-US" dirty="0" smtClean="0"/>
              <a:t>2) What should you do?</a:t>
            </a:r>
          </a:p>
          <a:p>
            <a:r>
              <a:rPr lang="en-US" dirty="0" smtClean="0"/>
              <a:t>3) What may the USS show? </a:t>
            </a:r>
            <a:endParaRPr lang="en-US" dirty="0" smtClean="0"/>
          </a:p>
          <a:p>
            <a:r>
              <a:rPr lang="en-US" dirty="0" smtClean="0"/>
              <a:t>4) What if they were febrile/behaving septic?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67339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Choledocolethiasis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54042"/>
            <a:ext cx="8229600" cy="430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795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46" y="1130272"/>
            <a:ext cx="3485389" cy="343364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47 female </a:t>
            </a:r>
          </a:p>
          <a:p>
            <a:r>
              <a:rPr lang="en-US" dirty="0" smtClean="0"/>
              <a:t>Severe </a:t>
            </a:r>
            <a:r>
              <a:rPr lang="en-US" dirty="0" err="1" smtClean="0"/>
              <a:t>epigastric</a:t>
            </a:r>
            <a:r>
              <a:rPr lang="en-US" dirty="0" smtClean="0"/>
              <a:t> pain. Worse lying flat </a:t>
            </a:r>
          </a:p>
          <a:p>
            <a:r>
              <a:rPr lang="en-US" dirty="0" smtClean="0"/>
              <a:t>Old USS shows gallstones</a:t>
            </a:r>
            <a:endParaRPr lang="en-US" dirty="0" smtClean="0"/>
          </a:p>
          <a:p>
            <a:r>
              <a:rPr lang="en-US" dirty="0" smtClean="0"/>
              <a:t>Jaundiced </a:t>
            </a:r>
            <a:endParaRPr lang="en-US" dirty="0"/>
          </a:p>
          <a:p>
            <a:r>
              <a:rPr lang="en-US" dirty="0" smtClean="0"/>
              <a:t>Afebrile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9682" y="1301489"/>
            <a:ext cx="3425770" cy="363176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/>
                <a:cs typeface="Apple Chancery"/>
              </a:rPr>
              <a:t>	  </a:t>
            </a:r>
            <a:r>
              <a:rPr lang="en-US" sz="2400" dirty="0" smtClean="0">
                <a:latin typeface="Apple Chancery"/>
                <a:cs typeface="Apple Chancery"/>
              </a:rPr>
              <a:t> </a:t>
            </a:r>
            <a:r>
              <a:rPr lang="en-US" sz="3200" b="1" dirty="0" smtClean="0">
                <a:latin typeface="Apple Chancery"/>
                <a:cs typeface="Apple Chancery"/>
              </a:rPr>
              <a:t>Bloods </a:t>
            </a:r>
            <a:endParaRPr lang="en-US" sz="2400" b="1" dirty="0" smtClean="0">
              <a:latin typeface="Apple Chancery"/>
              <a:cs typeface="Apple Chancery"/>
            </a:endParaRPr>
          </a:p>
          <a:p>
            <a:pPr algn="ctr"/>
            <a:endParaRPr lang="en-US" sz="2400" dirty="0" smtClean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    WCC 19.5</a:t>
            </a:r>
          </a:p>
          <a:p>
            <a:pPr algn="ctr"/>
            <a:r>
              <a:rPr lang="en-US" sz="2400" dirty="0" err="1" smtClean="0">
                <a:latin typeface="Apple Chancery"/>
                <a:cs typeface="Apple Chancery"/>
              </a:rPr>
              <a:t>Neut</a:t>
            </a:r>
            <a:r>
              <a:rPr lang="en-US" sz="2400" dirty="0" smtClean="0">
                <a:latin typeface="Apple Chancery"/>
                <a:cs typeface="Apple Chancery"/>
              </a:rPr>
              <a:t> 10</a:t>
            </a: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CRP 105</a:t>
            </a:r>
            <a:endParaRPr lang="en-US" sz="2400" dirty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		LFT’s obstructive </a:t>
            </a:r>
            <a:r>
              <a:rPr lang="en-US" sz="2400" dirty="0" smtClean="0">
                <a:latin typeface="Apple Chancery"/>
                <a:cs typeface="Apple Chancery"/>
              </a:rPr>
              <a:t>picture</a:t>
            </a: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Amylase 3000</a:t>
            </a:r>
            <a:endParaRPr lang="en-US" dirty="0"/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646" y="4624322"/>
            <a:ext cx="7752835" cy="197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1) What is the diagnosis </a:t>
            </a:r>
          </a:p>
          <a:p>
            <a:r>
              <a:rPr lang="en-US" dirty="0" smtClean="0"/>
              <a:t>2) What should you do?</a:t>
            </a:r>
          </a:p>
          <a:p>
            <a:r>
              <a:rPr lang="en-US" dirty="0" smtClean="0"/>
              <a:t>3) What may the USS show? </a:t>
            </a: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80401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46" y="1130272"/>
            <a:ext cx="3485389" cy="3433649"/>
          </a:xfrm>
        </p:spPr>
        <p:txBody>
          <a:bodyPr>
            <a:normAutofit/>
          </a:bodyPr>
          <a:lstStyle/>
          <a:p>
            <a:r>
              <a:rPr lang="en-US" dirty="0" smtClean="0"/>
              <a:t>47 female </a:t>
            </a:r>
          </a:p>
          <a:p>
            <a:r>
              <a:rPr lang="en-US" dirty="0" smtClean="0"/>
              <a:t>4/52 post lap cholecystectomy</a:t>
            </a:r>
          </a:p>
          <a:p>
            <a:r>
              <a:rPr lang="en-US" dirty="0" smtClean="0"/>
              <a:t>Pain &amp; Jaundice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89682" y="1301489"/>
            <a:ext cx="3425770" cy="326243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pple Chancery"/>
                <a:cs typeface="Apple Chancery"/>
              </a:rPr>
              <a:t>	  </a:t>
            </a:r>
            <a:r>
              <a:rPr lang="en-US" sz="2400" dirty="0" smtClean="0">
                <a:latin typeface="Apple Chancery"/>
                <a:cs typeface="Apple Chancery"/>
              </a:rPr>
              <a:t> </a:t>
            </a:r>
            <a:r>
              <a:rPr lang="en-US" sz="3200" b="1" dirty="0" smtClean="0">
                <a:latin typeface="Apple Chancery"/>
                <a:cs typeface="Apple Chancery"/>
              </a:rPr>
              <a:t>Bloods </a:t>
            </a:r>
            <a:endParaRPr lang="en-US" sz="2400" b="1" dirty="0" smtClean="0">
              <a:latin typeface="Apple Chancery"/>
              <a:cs typeface="Apple Chancery"/>
            </a:endParaRPr>
          </a:p>
          <a:p>
            <a:pPr algn="ctr"/>
            <a:endParaRPr lang="en-US" sz="2400" dirty="0" smtClean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    WCC 19.5</a:t>
            </a:r>
          </a:p>
          <a:p>
            <a:pPr algn="ctr"/>
            <a:r>
              <a:rPr lang="en-US" sz="2400" dirty="0" err="1" smtClean="0">
                <a:latin typeface="Apple Chancery"/>
                <a:cs typeface="Apple Chancery"/>
              </a:rPr>
              <a:t>Neut</a:t>
            </a:r>
            <a:r>
              <a:rPr lang="en-US" sz="2400" dirty="0" smtClean="0">
                <a:latin typeface="Apple Chancery"/>
                <a:cs typeface="Apple Chancery"/>
              </a:rPr>
              <a:t> 10</a:t>
            </a: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 CRP 105</a:t>
            </a:r>
            <a:endParaRPr lang="en-US" sz="2400" dirty="0">
              <a:latin typeface="Apple Chancery"/>
              <a:cs typeface="Apple Chancery"/>
            </a:endParaRPr>
          </a:p>
          <a:p>
            <a:pPr algn="ctr"/>
            <a:r>
              <a:rPr lang="en-US" sz="2400" dirty="0" smtClean="0">
                <a:latin typeface="Apple Chancery"/>
                <a:cs typeface="Apple Chancery"/>
              </a:rPr>
              <a:t>		LFT’s obstructive picture</a:t>
            </a:r>
          </a:p>
          <a:p>
            <a:endParaRPr lang="en-US" dirty="0" smtClean="0"/>
          </a:p>
          <a:p>
            <a:endParaRPr lang="en-US" sz="12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646" y="4624322"/>
            <a:ext cx="7752835" cy="1976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1) What is the diagnosis </a:t>
            </a:r>
          </a:p>
          <a:p>
            <a:r>
              <a:rPr lang="en-US" dirty="0" smtClean="0"/>
              <a:t>2) What should you do?</a:t>
            </a:r>
          </a:p>
          <a:p>
            <a:r>
              <a:rPr lang="en-US" dirty="0" smtClean="0"/>
              <a:t>3) What imaging could be done? </a:t>
            </a:r>
          </a:p>
        </p:txBody>
      </p:sp>
    </p:spTree>
    <p:extLst>
      <p:ext uri="{BB962C8B-B14F-4D97-AF65-F5344CB8AC3E}">
        <p14:creationId xmlns:p14="http://schemas.microsoft.com/office/powerpoint/2010/main" val="269984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MRCP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594970"/>
            <a:ext cx="8229600" cy="494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9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clever – </a:t>
            </a:r>
            <a:r>
              <a:rPr lang="en-US" dirty="0" err="1" smtClean="0"/>
              <a:t>Mirrizi</a:t>
            </a:r>
            <a:r>
              <a:rPr lang="en-US" dirty="0" smtClean="0"/>
              <a:t> Syndrome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Does anyone know what it is? </a:t>
            </a:r>
          </a:p>
          <a:p>
            <a:endParaRPr lang="en-US" dirty="0"/>
          </a:p>
          <a:p>
            <a:r>
              <a:rPr lang="en-US" dirty="0" smtClean="0"/>
              <a:t>“Stone trapped in </a:t>
            </a:r>
            <a:r>
              <a:rPr lang="en-US" dirty="0" err="1" smtClean="0"/>
              <a:t>hartmann’s</a:t>
            </a:r>
            <a:r>
              <a:rPr lang="en-US" dirty="0" smtClean="0"/>
              <a:t> pouch causing compression of the CBD &amp; a spectrum of disease” </a:t>
            </a:r>
          </a:p>
          <a:p>
            <a:endParaRPr lang="en-US" dirty="0" smtClean="0"/>
          </a:p>
          <a:p>
            <a:r>
              <a:rPr lang="en-US" dirty="0" smtClean="0"/>
              <a:t>Can lead to gallstone ileus 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Staging </a:t>
            </a:r>
          </a:p>
          <a:p>
            <a:pPr lvl="1"/>
            <a:r>
              <a:rPr lang="en-US" dirty="0" smtClean="0"/>
              <a:t>(I) CBD compression. No Lumen narrowing </a:t>
            </a:r>
          </a:p>
          <a:p>
            <a:pPr lvl="1"/>
            <a:r>
              <a:rPr lang="en-US" dirty="0" smtClean="0"/>
              <a:t>(II) CBD compression. Lumen narrowing </a:t>
            </a:r>
          </a:p>
          <a:p>
            <a:pPr lvl="1"/>
            <a:r>
              <a:rPr lang="en-US" dirty="0" smtClean="0"/>
              <a:t>(III) CBD compression. Wall necrosis </a:t>
            </a:r>
          </a:p>
          <a:p>
            <a:pPr lvl="1"/>
            <a:r>
              <a:rPr lang="en-US" dirty="0" smtClean="0"/>
              <a:t>(IV) </a:t>
            </a:r>
            <a:r>
              <a:rPr lang="en-US" dirty="0" err="1" smtClean="0"/>
              <a:t>Choledocofistula</a:t>
            </a:r>
            <a:r>
              <a:rPr lang="en-US" dirty="0" smtClean="0"/>
              <a:t> formation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009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jaundice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4726" y="1600200"/>
            <a:ext cx="8229600" cy="4525963"/>
          </a:xfrm>
        </p:spPr>
        <p:txBody>
          <a:bodyPr/>
          <a:lstStyle/>
          <a:p>
            <a:r>
              <a:rPr lang="en-US" dirty="0" smtClean="0"/>
              <a:t>Anatomy </a:t>
            </a:r>
          </a:p>
          <a:p>
            <a:endParaRPr lang="en-US" dirty="0"/>
          </a:p>
          <a:p>
            <a:r>
              <a:rPr lang="en-US" dirty="0" smtClean="0"/>
              <a:t>Pathophysiology </a:t>
            </a:r>
          </a:p>
          <a:p>
            <a:endParaRPr lang="en-US" dirty="0"/>
          </a:p>
          <a:p>
            <a:r>
              <a:rPr lang="en-US" dirty="0" smtClean="0"/>
              <a:t>The spectrum of gallstone disease </a:t>
            </a:r>
          </a:p>
          <a:p>
            <a:endParaRPr lang="en-US" dirty="0"/>
          </a:p>
          <a:p>
            <a:r>
              <a:rPr lang="en-US" dirty="0" smtClean="0"/>
              <a:t>Painless jaundice </a:t>
            </a:r>
          </a:p>
        </p:txBody>
      </p:sp>
    </p:spTree>
    <p:extLst>
      <p:ext uri="{BB962C8B-B14F-4D97-AF65-F5344CB8AC3E}">
        <p14:creationId xmlns:p14="http://schemas.microsoft.com/office/powerpoint/2010/main" val="1960603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Painless jaundice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18003"/>
            <a:ext cx="7950401" cy="1574528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Courvosier’s</a:t>
            </a:r>
            <a:r>
              <a:rPr lang="en-US" dirty="0" smtClean="0"/>
              <a:t> Law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Until proven otherwise….Pancreatic carcinoma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739" y="2892531"/>
            <a:ext cx="7875396" cy="34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969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ANATOMY </a:t>
            </a:r>
            <a:endParaRPr lang="en-US" dirty="0"/>
          </a:p>
        </p:txBody>
      </p:sp>
      <p:sp>
        <p:nvSpPr>
          <p:cNvPr id="4" name="Right Triangle 3"/>
          <p:cNvSpPr/>
          <p:nvPr/>
        </p:nvSpPr>
        <p:spPr>
          <a:xfrm>
            <a:off x="931371" y="1149561"/>
            <a:ext cx="3151164" cy="2057601"/>
          </a:xfrm>
          <a:prstGeom prst="rtTriangle">
            <a:avLst/>
          </a:prstGeom>
          <a:solidFill>
            <a:srgbClr val="FFFF00"/>
          </a:solidFill>
          <a:scene3d>
            <a:camera prst="orthographicFront">
              <a:rot lat="21599994" lon="10799999" rev="10799999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837266" y="1642534"/>
            <a:ext cx="389467" cy="897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61066" y="1761067"/>
            <a:ext cx="389467" cy="897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2245156" y="1642534"/>
            <a:ext cx="524934" cy="897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89090" y="1761067"/>
            <a:ext cx="524934" cy="8974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031999" y="2658533"/>
            <a:ext cx="118534" cy="4572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270556" y="2658532"/>
            <a:ext cx="118534" cy="81670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5400000">
            <a:off x="1168399" y="3217333"/>
            <a:ext cx="965200" cy="762000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5400000">
            <a:off x="1364246" y="3742727"/>
            <a:ext cx="835972" cy="499534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031999" y="3574508"/>
            <a:ext cx="194734" cy="9793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272520" y="3475240"/>
            <a:ext cx="116570" cy="126171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 rot="1589785">
            <a:off x="589446" y="3662951"/>
            <a:ext cx="1168400" cy="1388534"/>
          </a:xfrm>
          <a:prstGeom prst="ellipse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1055112" y="4553884"/>
            <a:ext cx="1171621" cy="101952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1270000" y="4736954"/>
            <a:ext cx="1119090" cy="83645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752568" y="5568344"/>
            <a:ext cx="302544" cy="5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1287159" y="5563277"/>
            <a:ext cx="782154" cy="506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H="1">
            <a:off x="752568" y="5717603"/>
            <a:ext cx="1316747" cy="11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Block Arc 45"/>
          <p:cNvSpPr/>
          <p:nvPr/>
        </p:nvSpPr>
        <p:spPr>
          <a:xfrm rot="16200000">
            <a:off x="523233" y="4955602"/>
            <a:ext cx="1342979" cy="1524000"/>
          </a:xfrm>
          <a:prstGeom prst="blockArc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59604" y="5395870"/>
            <a:ext cx="2619421" cy="643466"/>
          </a:xfrm>
          <a:prstGeom prst="rect">
            <a:avLst/>
          </a:prstGeom>
          <a:solidFill>
            <a:srgbClr val="3366FF">
              <a:alpha val="5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/>
          <a:srcRect l="55195" t="20123" b="23500"/>
          <a:stretch/>
        </p:blipFill>
        <p:spPr>
          <a:xfrm>
            <a:off x="4727071" y="1417638"/>
            <a:ext cx="4258038" cy="43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46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6" grpId="0" animBg="1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Anatomy questions the surgeons like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8116"/>
            <a:ext cx="8229600" cy="4525963"/>
          </a:xfrm>
        </p:spPr>
        <p:txBody>
          <a:bodyPr/>
          <a:lstStyle/>
          <a:p>
            <a:r>
              <a:rPr lang="en-US" dirty="0" smtClean="0"/>
              <a:t>1) How wide is a healthy common bile duct?</a:t>
            </a:r>
          </a:p>
          <a:p>
            <a:r>
              <a:rPr lang="en-US" dirty="0" smtClean="0"/>
              <a:t>2) What is Hartmann’s Pouch?</a:t>
            </a:r>
          </a:p>
          <a:p>
            <a:r>
              <a:rPr lang="en-US" dirty="0" smtClean="0"/>
              <a:t>3) What are the borders of </a:t>
            </a:r>
            <a:r>
              <a:rPr lang="en-US" dirty="0" err="1" smtClean="0"/>
              <a:t>Calot’s</a:t>
            </a:r>
            <a:r>
              <a:rPr lang="en-US" dirty="0" smtClean="0"/>
              <a:t> triangle &amp; what is in it?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000" t="47716" r="58336" b="1731"/>
          <a:stretch/>
        </p:blipFill>
        <p:spPr>
          <a:xfrm>
            <a:off x="457200" y="3391098"/>
            <a:ext cx="3352562" cy="34669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053" y="3498224"/>
            <a:ext cx="3384842" cy="3067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Bilirubin metabolism – 2 quick videos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https://www.youtube.com/watch?v=4K9i7MPeuVg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https://www.youtube.com/watch?v=-bZmC07L394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711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 of jaundice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Pre-hepatic </a:t>
            </a:r>
          </a:p>
          <a:p>
            <a:pPr lvl="1"/>
            <a:r>
              <a:rPr lang="en-US" dirty="0" smtClean="0"/>
              <a:t>Unconjugated </a:t>
            </a:r>
            <a:r>
              <a:rPr lang="en-US" dirty="0" err="1" smtClean="0"/>
              <a:t>Hyperbilirubinaemia</a:t>
            </a:r>
            <a:endParaRPr lang="en-US" dirty="0" smtClean="0"/>
          </a:p>
          <a:p>
            <a:pPr lvl="1"/>
            <a:r>
              <a:rPr lang="en-US" dirty="0" err="1" smtClean="0"/>
              <a:t>Haemolytic</a:t>
            </a:r>
            <a:r>
              <a:rPr lang="en-US" dirty="0" smtClean="0"/>
              <a:t>( i.e. mostly medical)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93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Pathophysiology of jaundice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Intra-hepatic </a:t>
            </a:r>
          </a:p>
          <a:p>
            <a:pPr lvl="1"/>
            <a:r>
              <a:rPr lang="en-US" dirty="0" smtClean="0"/>
              <a:t>Unconjugated </a:t>
            </a:r>
            <a:r>
              <a:rPr lang="en-US" dirty="0" err="1" smtClean="0"/>
              <a:t>Hyperbilirubinaemia</a:t>
            </a:r>
            <a:endParaRPr lang="en-US" dirty="0" smtClean="0"/>
          </a:p>
          <a:p>
            <a:pPr lvl="1"/>
            <a:r>
              <a:rPr lang="en-US" dirty="0" smtClean="0"/>
              <a:t>Damaged hepatocytes ( i.e. still mostly medical)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23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Pathophysiology of jaundice 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Post-hepatic/Obstructive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onjugated </a:t>
            </a:r>
            <a:r>
              <a:rPr lang="en-US" dirty="0" err="1" smtClean="0"/>
              <a:t>Hyperbilirubinaemia</a:t>
            </a:r>
            <a:endParaRPr lang="en-US" dirty="0" smtClean="0"/>
          </a:p>
          <a:p>
            <a:pPr lvl="1"/>
            <a:r>
              <a:rPr lang="en-US" dirty="0" smtClean="0"/>
              <a:t>Intrahepatic – fibrosis/swelling causing obstruction (medical)</a:t>
            </a:r>
          </a:p>
          <a:p>
            <a:pPr lvl="1"/>
            <a:r>
              <a:rPr lang="en-US" dirty="0" err="1" smtClean="0"/>
              <a:t>Extrahepatic</a:t>
            </a:r>
            <a:r>
              <a:rPr lang="en-US" dirty="0" smtClean="0"/>
              <a:t> – Surgical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621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spectrum of gallbladder disease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 spectrum of presentations </a:t>
            </a:r>
          </a:p>
          <a:p>
            <a:endParaRPr lang="en-US" dirty="0"/>
          </a:p>
          <a:p>
            <a:r>
              <a:rPr lang="en-US" dirty="0" smtClean="0"/>
              <a:t>Enough goes wrong to employ at TBH in UGI:</a:t>
            </a:r>
          </a:p>
          <a:p>
            <a:pPr lvl="1"/>
            <a:r>
              <a:rPr lang="en-US" dirty="0" smtClean="0"/>
              <a:t>3 consultants 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 smtClean="0"/>
              <a:t>SpR’s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Dedicated F2 </a:t>
            </a:r>
          </a:p>
          <a:p>
            <a:pPr lvl="1"/>
            <a:r>
              <a:rPr lang="en-US" dirty="0" smtClean="0"/>
              <a:t>2 Specialist Nurses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93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49971EC4B47449AF69EA41E617918B" ma:contentTypeVersion="3" ma:contentTypeDescription="Create a new document." ma:contentTypeScope="" ma:versionID="ceed760ad2bbd15a551b1722eae499ac">
  <xsd:schema xmlns:xsd="http://www.w3.org/2001/XMLSchema" xmlns:xs="http://www.w3.org/2001/XMLSchema" xmlns:p="http://schemas.microsoft.com/office/2006/metadata/properties" xmlns:ns3="3ec1c4e6-a15e-45bd-98c7-0bddb683a14a" targetNamespace="http://schemas.microsoft.com/office/2006/metadata/properties" ma:root="true" ma:fieldsID="54e56d51d45488d9ac67f30606dc0d2a" ns3:_="">
    <xsd:import namespace="3ec1c4e6-a15e-45bd-98c7-0bddb683a14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1c4e6-a15e-45bd-98c7-0bddb683a1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c1c4e6-a15e-45bd-98c7-0bddb683a14a">
      <UserInfo>
        <DisplayName>(pcmd) Cindy Suwito</DisplayName>
        <AccountId>8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DAC6DB-5D1B-48FE-8CBA-3B2CD4EFE65A}"/>
</file>

<file path=customXml/itemProps2.xml><?xml version="1.0" encoding="utf-8"?>
<ds:datastoreItem xmlns:ds="http://schemas.openxmlformats.org/officeDocument/2006/customXml" ds:itemID="{994FE209-DBCC-4C89-AE7B-E8B802E016F6}"/>
</file>

<file path=customXml/itemProps3.xml><?xml version="1.0" encoding="utf-8"?>
<ds:datastoreItem xmlns:ds="http://schemas.openxmlformats.org/officeDocument/2006/customXml" ds:itemID="{D0D67D5B-EB24-43A9-BACA-22E8076C4720}"/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438</Words>
  <Application>Microsoft Macintosh PowerPoint</Application>
  <PresentationFormat>On-screen Show (4:3)</PresentationFormat>
  <Paragraphs>129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Surgical jaundice </vt:lpstr>
      <vt:lpstr>BASIC ANATOMY </vt:lpstr>
      <vt:lpstr>Anatomy questions the surgeons like </vt:lpstr>
      <vt:lpstr>Bilirubin metabolism – 2 quick videos </vt:lpstr>
      <vt:lpstr>Pathophysiology of jaundice  </vt:lpstr>
      <vt:lpstr>Pathophysiology of jaundice  </vt:lpstr>
      <vt:lpstr>Pathophysiology of jaundice  </vt:lpstr>
      <vt:lpstr>The spectrum of gallbladder disease </vt:lpstr>
      <vt:lpstr>Scenario 1</vt:lpstr>
      <vt:lpstr>Biliary Colic </vt:lpstr>
      <vt:lpstr>Scenario 2</vt:lpstr>
      <vt:lpstr>Cholecystitis </vt:lpstr>
      <vt:lpstr>Scenario 3</vt:lpstr>
      <vt:lpstr>Choledocolethiasis</vt:lpstr>
      <vt:lpstr>Scenario 4</vt:lpstr>
      <vt:lpstr>Scenario 5</vt:lpstr>
      <vt:lpstr>MRCP </vt:lpstr>
      <vt:lpstr>Looking clever – Mirrizi Syndrome </vt:lpstr>
      <vt:lpstr>Painless jaundice </vt:lpstr>
      <vt:lpstr>PowerPoint Presentation</vt:lpstr>
    </vt:vector>
  </TitlesOfParts>
  <Company>NHS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Pascoe</dc:creator>
  <cp:lastModifiedBy>John Pascoe</cp:lastModifiedBy>
  <cp:revision>13</cp:revision>
  <dcterms:created xsi:type="dcterms:W3CDTF">2015-05-31T18:18:47Z</dcterms:created>
  <dcterms:modified xsi:type="dcterms:W3CDTF">2015-05-31T22:29:33Z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0x0101008E49971EC4B47449AF69EA41E617918B</vt:lpwstr>
  </property>
  <property fmtid="{D5CDD505-2E9C-101B-9397-08002B2CF9AE}" pid="3" name="IsMyDocuments">
    <vt:bool>true</vt:bool>
  </property>
</Properties>
</file>